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257" r:id="rId3"/>
    <p:sldId id="267" r:id="rId4"/>
    <p:sldId id="258" r:id="rId5"/>
    <p:sldId id="273" r:id="rId6"/>
    <p:sldId id="296" r:id="rId7"/>
    <p:sldId id="259" r:id="rId8"/>
    <p:sldId id="274" r:id="rId9"/>
    <p:sldId id="275" r:id="rId10"/>
    <p:sldId id="282" r:id="rId11"/>
    <p:sldId id="283" r:id="rId12"/>
    <p:sldId id="260" r:id="rId13"/>
    <p:sldId id="268" r:id="rId14"/>
    <p:sldId id="276" r:id="rId15"/>
    <p:sldId id="261" r:id="rId16"/>
    <p:sldId id="262" r:id="rId17"/>
    <p:sldId id="263" r:id="rId18"/>
    <p:sldId id="264" r:id="rId19"/>
    <p:sldId id="277" r:id="rId20"/>
    <p:sldId id="278" r:id="rId21"/>
    <p:sldId id="265" r:id="rId22"/>
    <p:sldId id="279" r:id="rId23"/>
    <p:sldId id="301" r:id="rId24"/>
    <p:sldId id="297" r:id="rId25"/>
    <p:sldId id="298" r:id="rId26"/>
    <p:sldId id="299" r:id="rId27"/>
    <p:sldId id="300" r:id="rId28"/>
    <p:sldId id="266" r:id="rId29"/>
    <p:sldId id="280" r:id="rId30"/>
    <p:sldId id="271" r:id="rId31"/>
    <p:sldId id="272"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67"/>
      </p:cViewPr>
      <p:guideLst>
        <p:guide orient="horz" pos="2160"/>
        <p:guide pos="2880"/>
      </p:guideLst>
    </p:cSldViewPr>
  </p:slideViewPr>
  <p:notesTextViewPr>
    <p:cViewPr>
      <p:scale>
        <a:sx n="100" d="100"/>
        <a:sy n="100" d="100"/>
      </p:scale>
      <p:origin x="0" y="0"/>
    </p:cViewPr>
  </p:notesTextViewPr>
  <p:notesViewPr>
    <p:cSldViewPr>
      <p:cViewPr varScale="1">
        <p:scale>
          <a:sx n="65" d="100"/>
          <a:sy n="65" d="100"/>
        </p:scale>
        <p:origin x="315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ADD8B-D200-462F-8C42-BA5AFDC0FD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5B63A41-0AAC-45E6-BF0A-D444FA049F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9A8D05-2A3C-4F2B-82F3-F102B8C0A542}" type="datetimeFigureOut">
              <a:rPr lang="en-IN" smtClean="0"/>
              <a:t>09-09-2022</a:t>
            </a:fld>
            <a:endParaRPr lang="en-IN"/>
          </a:p>
        </p:txBody>
      </p:sp>
      <p:sp>
        <p:nvSpPr>
          <p:cNvPr id="4" name="Footer Placeholder 3">
            <a:extLst>
              <a:ext uri="{FF2B5EF4-FFF2-40B4-BE49-F238E27FC236}">
                <a16:creationId xmlns:a16="http://schemas.microsoft.com/office/drawing/2014/main" id="{787F35D5-2FA4-4DBD-AD2A-D9947A15E9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613152C-03F6-42B3-9626-163FC39438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C59068-8159-4F84-B160-B7BF5720CB23}" type="slidenum">
              <a:rPr lang="en-IN" smtClean="0"/>
              <a:t>‹#›</a:t>
            </a:fld>
            <a:endParaRPr lang="en-IN"/>
          </a:p>
        </p:txBody>
      </p:sp>
    </p:spTree>
    <p:extLst>
      <p:ext uri="{BB962C8B-B14F-4D97-AF65-F5344CB8AC3E}">
        <p14:creationId xmlns:p14="http://schemas.microsoft.com/office/powerpoint/2010/main" val="153484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11264-62AC-41D4-8D38-918A38D7DA6B}" type="datetimeFigureOut">
              <a:rPr lang="en-IN" smtClean="0"/>
              <a:t>09-09-2022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613D0-359B-4AF3-94C7-B2DE00FC0B7F}" type="slidenum">
              <a:rPr lang="en-IN" smtClean="0"/>
              <a:t>‹#›</a:t>
            </a:fld>
            <a:endParaRPr lang="en-IN"/>
          </a:p>
        </p:txBody>
      </p:sp>
    </p:spTree>
    <p:extLst>
      <p:ext uri="{BB962C8B-B14F-4D97-AF65-F5344CB8AC3E}">
        <p14:creationId xmlns:p14="http://schemas.microsoft.com/office/powerpoint/2010/main" val="3650095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8153400" cy="2593975"/>
          </a:xfrm>
        </p:spPr>
        <p:txBody>
          <a:bodyPr>
            <a:normAutofit fontScale="90000"/>
          </a:bodyPr>
          <a:lstStyle/>
          <a:p>
            <a:r>
              <a:rPr lang="en-IN" sz="6700" b="1" dirty="0">
                <a:latin typeface="Bookman Old Style" pitchFamily="18" charset="0"/>
              </a:rPr>
              <a:t>Geothermal </a:t>
            </a:r>
            <a:br>
              <a:rPr lang="en-IN" sz="6700" b="1" dirty="0">
                <a:latin typeface="Bookman Old Style" pitchFamily="18" charset="0"/>
              </a:rPr>
            </a:br>
            <a:r>
              <a:rPr lang="en-IN" sz="6700" b="1" dirty="0">
                <a:latin typeface="Bookman Old Style" pitchFamily="18" charset="0"/>
              </a:rPr>
              <a:t>Energy</a:t>
            </a:r>
            <a:r>
              <a:rPr lang="en-IN" b="1" dirty="0"/>
              <a:t/>
            </a:r>
            <a:br>
              <a:rPr lang="en-IN" b="1" dirty="0"/>
            </a:b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95F7-C10F-4B4E-8D58-BCD7AB081705}"/>
              </a:ext>
            </a:extLst>
          </p:cNvPr>
          <p:cNvSpPr>
            <a:spLocks noGrp="1"/>
          </p:cNvSpPr>
          <p:nvPr>
            <p:ph type="title"/>
          </p:nvPr>
        </p:nvSpPr>
        <p:spPr/>
        <p:txBody>
          <a:bodyPr/>
          <a:lstStyle/>
          <a:p>
            <a:r>
              <a:rPr lang="en-US" dirty="0">
                <a:latin typeface="Bookman Old Style" pitchFamily="18" charset="0"/>
              </a:rPr>
              <a:t>Geothermal Resources</a:t>
            </a:r>
            <a:endParaRPr lang="en-IN" dirty="0"/>
          </a:p>
        </p:txBody>
      </p:sp>
      <p:sp>
        <p:nvSpPr>
          <p:cNvPr id="3" name="Content Placeholder 2">
            <a:extLst>
              <a:ext uri="{FF2B5EF4-FFF2-40B4-BE49-F238E27FC236}">
                <a16:creationId xmlns:a16="http://schemas.microsoft.com/office/drawing/2014/main" id="{72013C99-F720-4304-BD65-AD3DC89B2FD1}"/>
              </a:ext>
            </a:extLst>
          </p:cNvPr>
          <p:cNvSpPr>
            <a:spLocks noGrp="1"/>
          </p:cNvSpPr>
          <p:nvPr>
            <p:ph idx="1"/>
          </p:nvPr>
        </p:nvSpPr>
        <p:spPr/>
        <p:txBody>
          <a:bodyPr/>
          <a:lstStyle/>
          <a:p>
            <a:pPr algn="just"/>
            <a:r>
              <a:rPr lang="en-US" sz="1800" dirty="0">
                <a:solidFill>
                  <a:srgbClr val="231F20"/>
                </a:solidFill>
                <a:effectLst/>
                <a:latin typeface="Bookman Old Style" panose="02050604050505020204" pitchFamily="18" charset="0"/>
                <a:ea typeface="Calibri" panose="020F0502020204030204" pitchFamily="34" charset="0"/>
              </a:rPr>
              <a:t>The</a:t>
            </a:r>
            <a:r>
              <a:rPr lang="en-US" sz="1800" spc="-95"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high</a:t>
            </a:r>
            <a:r>
              <a:rPr lang="en-US" sz="1800" spc="-85"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temperature</a:t>
            </a:r>
            <a:r>
              <a:rPr lang="en-US" sz="1800" spc="-90"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near</a:t>
            </a:r>
            <a:r>
              <a:rPr lang="en-US" sz="1800" spc="-90"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magma</a:t>
            </a:r>
            <a:r>
              <a:rPr lang="en-US" sz="1800" spc="-9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may</a:t>
            </a:r>
            <a:r>
              <a:rPr lang="en-US" sz="1800" spc="-9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cause</a:t>
            </a:r>
            <a:r>
              <a:rPr lang="en-US" sz="1800" spc="-85"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water</a:t>
            </a:r>
            <a:r>
              <a:rPr lang="en-US" sz="1800" spc="-9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to</a:t>
            </a:r>
            <a:r>
              <a:rPr lang="en-US" sz="1800" spc="-90"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boil</a:t>
            </a:r>
            <a:r>
              <a:rPr lang="en-US" sz="1800" spc="-85"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and</a:t>
            </a:r>
            <a:r>
              <a:rPr lang="en-US" sz="1800" spc="-90"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transform</a:t>
            </a:r>
            <a:r>
              <a:rPr lang="en-US" sz="1800" spc="-90"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into</a:t>
            </a:r>
            <a:r>
              <a:rPr lang="en-US" sz="1800" spc="-90" dirty="0">
                <a:solidFill>
                  <a:srgbClr val="231F20"/>
                </a:solidFill>
                <a:effectLst/>
                <a:latin typeface="Bookman Old Style" panose="02050604050505020204" pitchFamily="18" charset="0"/>
                <a:ea typeface="Calibri" panose="020F0502020204030204" pitchFamily="34" charset="0"/>
              </a:rPr>
              <a:t> </a:t>
            </a:r>
            <a:r>
              <a:rPr lang="en-US" sz="1800" spc="20" dirty="0">
                <a:solidFill>
                  <a:srgbClr val="231F20"/>
                </a:solidFill>
                <a:effectLst/>
                <a:latin typeface="Bookman Old Style" panose="02050604050505020204" pitchFamily="18" charset="0"/>
                <a:ea typeface="Calibri" panose="020F0502020204030204" pitchFamily="34" charset="0"/>
              </a:rPr>
              <a:t>superheated </a:t>
            </a:r>
            <a:r>
              <a:rPr lang="en-US" sz="1800" spc="15" dirty="0">
                <a:solidFill>
                  <a:srgbClr val="231F20"/>
                </a:solidFill>
                <a:effectLst/>
                <a:latin typeface="Bookman Old Style" panose="02050604050505020204" pitchFamily="18" charset="0"/>
                <a:ea typeface="Calibri" panose="020F0502020204030204" pitchFamily="34" charset="0"/>
              </a:rPr>
              <a:t>steam. When </a:t>
            </a:r>
            <a:r>
              <a:rPr lang="en-US" sz="1800" spc="10" dirty="0">
                <a:solidFill>
                  <a:srgbClr val="231F20"/>
                </a:solidFill>
                <a:effectLst/>
                <a:latin typeface="Bookman Old Style" panose="02050604050505020204" pitchFamily="18" charset="0"/>
                <a:ea typeface="Calibri" panose="020F0502020204030204" pitchFamily="34" charset="0"/>
              </a:rPr>
              <a:t>the </a:t>
            </a:r>
            <a:r>
              <a:rPr lang="en-US" sz="1800" spc="15" dirty="0">
                <a:solidFill>
                  <a:srgbClr val="231F20"/>
                </a:solidFill>
                <a:effectLst/>
                <a:latin typeface="Bookman Old Style" panose="02050604050505020204" pitchFamily="18" charset="0"/>
                <a:ea typeface="Calibri" panose="020F0502020204030204" pitchFamily="34" charset="0"/>
              </a:rPr>
              <a:t>steam ejects </a:t>
            </a:r>
            <a:r>
              <a:rPr lang="en-US" sz="1800" spc="10" dirty="0">
                <a:solidFill>
                  <a:srgbClr val="231F20"/>
                </a:solidFill>
                <a:effectLst/>
                <a:latin typeface="Bookman Old Style" panose="02050604050505020204" pitchFamily="18" charset="0"/>
                <a:ea typeface="Calibri" panose="020F0502020204030204" pitchFamily="34" charset="0"/>
              </a:rPr>
              <a:t>out </a:t>
            </a:r>
            <a:r>
              <a:rPr lang="en-US" sz="1800" spc="15" dirty="0">
                <a:solidFill>
                  <a:srgbClr val="231F20"/>
                </a:solidFill>
                <a:effectLst/>
                <a:latin typeface="Bookman Old Style" panose="02050604050505020204" pitchFamily="18" charset="0"/>
                <a:ea typeface="Calibri" panose="020F0502020204030204" pitchFamily="34" charset="0"/>
              </a:rPr>
              <a:t>through vents </a:t>
            </a:r>
            <a:r>
              <a:rPr lang="en-US" sz="1800" dirty="0">
                <a:solidFill>
                  <a:srgbClr val="231F20"/>
                </a:solidFill>
                <a:effectLst/>
                <a:latin typeface="Bookman Old Style" panose="02050604050505020204" pitchFamily="18" charset="0"/>
                <a:ea typeface="Calibri" panose="020F0502020204030204" pitchFamily="34" charset="0"/>
              </a:rPr>
              <a:t>in earth’s </a:t>
            </a:r>
            <a:r>
              <a:rPr lang="en-US" sz="1800" spc="10" dirty="0">
                <a:solidFill>
                  <a:srgbClr val="231F20"/>
                </a:solidFill>
                <a:effectLst/>
                <a:latin typeface="Bookman Old Style" panose="02050604050505020204" pitchFamily="18" charset="0"/>
                <a:ea typeface="Calibri" panose="020F0502020204030204" pitchFamily="34" charset="0"/>
              </a:rPr>
              <a:t>crust </a:t>
            </a:r>
            <a:r>
              <a:rPr lang="en-US" sz="1800" dirty="0">
                <a:solidFill>
                  <a:srgbClr val="231F20"/>
                </a:solidFill>
                <a:effectLst/>
                <a:latin typeface="Bookman Old Style" panose="02050604050505020204" pitchFamily="18" charset="0"/>
                <a:ea typeface="Calibri" panose="020F0502020204030204" pitchFamily="34" charset="0"/>
              </a:rPr>
              <a:t>in a </a:t>
            </a:r>
            <a:r>
              <a:rPr lang="en-US" sz="1800" spc="10" dirty="0">
                <a:solidFill>
                  <a:srgbClr val="231F20"/>
                </a:solidFill>
                <a:effectLst/>
                <a:latin typeface="Bookman Old Style" panose="02050604050505020204" pitchFamily="18" charset="0"/>
                <a:ea typeface="Calibri" panose="020F0502020204030204" pitchFamily="34" charset="0"/>
              </a:rPr>
              <a:t>jet, </a:t>
            </a:r>
            <a:r>
              <a:rPr lang="en-US" sz="1800" dirty="0">
                <a:solidFill>
                  <a:srgbClr val="231F20"/>
                </a:solidFill>
                <a:effectLst/>
                <a:latin typeface="Bookman Old Style" panose="02050604050505020204" pitchFamily="18" charset="0"/>
                <a:ea typeface="Calibri" panose="020F0502020204030204" pitchFamily="34" charset="0"/>
              </a:rPr>
              <a:t>it is </a:t>
            </a:r>
            <a:r>
              <a:rPr lang="en-US" sz="1800" spc="10" dirty="0">
                <a:solidFill>
                  <a:srgbClr val="231F20"/>
                </a:solidFill>
                <a:effectLst/>
                <a:latin typeface="Bookman Old Style" panose="02050604050505020204" pitchFamily="18" charset="0"/>
                <a:ea typeface="Calibri" panose="020F0502020204030204" pitchFamily="34" charset="0"/>
              </a:rPr>
              <a:t>called </a:t>
            </a:r>
            <a:r>
              <a:rPr lang="en-US" sz="1800" b="1" dirty="0">
                <a:solidFill>
                  <a:srgbClr val="231F20"/>
                </a:solidFill>
                <a:effectLst/>
                <a:latin typeface="Bookman Old Style" panose="02050604050505020204" pitchFamily="18" charset="0"/>
                <a:ea typeface="Calibri" panose="020F0502020204030204" pitchFamily="34" charset="0"/>
              </a:rPr>
              <a:t>a </a:t>
            </a:r>
            <a:r>
              <a:rPr lang="en-US" sz="1800" b="1" spc="15" dirty="0">
                <a:solidFill>
                  <a:srgbClr val="231F20"/>
                </a:solidFill>
                <a:effectLst/>
                <a:latin typeface="Bookman Old Style" panose="02050604050505020204" pitchFamily="18" charset="0"/>
                <a:ea typeface="Calibri" panose="020F0502020204030204" pitchFamily="34" charset="0"/>
              </a:rPr>
              <a:t>geyser </a:t>
            </a:r>
            <a:r>
              <a:rPr lang="en-US" sz="1800" b="1" dirty="0">
                <a:solidFill>
                  <a:srgbClr val="231F20"/>
                </a:solidFill>
                <a:effectLst/>
                <a:latin typeface="Bookman Old Style" panose="02050604050505020204" pitchFamily="18" charset="0"/>
                <a:ea typeface="Calibri" panose="020F0502020204030204" pitchFamily="34" charset="0"/>
              </a:rPr>
              <a:t>or </a:t>
            </a:r>
            <a:r>
              <a:rPr lang="en-US" sz="1800" b="1" spc="15" dirty="0">
                <a:solidFill>
                  <a:srgbClr val="231F20"/>
                </a:solidFill>
                <a:effectLst/>
                <a:latin typeface="Bookman Old Style" panose="02050604050505020204" pitchFamily="18" charset="0"/>
                <a:ea typeface="Calibri" panose="020F0502020204030204" pitchFamily="34" charset="0"/>
              </a:rPr>
              <a:t>steam </a:t>
            </a:r>
            <a:r>
              <a:rPr lang="en-US" sz="1800" b="1" dirty="0">
                <a:solidFill>
                  <a:srgbClr val="231F20"/>
                </a:solidFill>
                <a:effectLst/>
                <a:latin typeface="Bookman Old Style" panose="02050604050505020204" pitchFamily="18" charset="0"/>
                <a:ea typeface="Calibri" panose="020F0502020204030204" pitchFamily="34" charset="0"/>
              </a:rPr>
              <a:t>ejector. </a:t>
            </a:r>
          </a:p>
          <a:p>
            <a:pPr algn="just"/>
            <a:r>
              <a:rPr lang="en-US" sz="1800" spc="15" dirty="0">
                <a:solidFill>
                  <a:srgbClr val="231F20"/>
                </a:solidFill>
                <a:effectLst/>
                <a:latin typeface="Bookman Old Style" panose="02050604050505020204" pitchFamily="18" charset="0"/>
                <a:ea typeface="Calibri" panose="020F0502020204030204" pitchFamily="34" charset="0"/>
              </a:rPr>
              <a:t>When </a:t>
            </a:r>
            <a:r>
              <a:rPr lang="en-US" sz="1800" spc="10" dirty="0">
                <a:solidFill>
                  <a:srgbClr val="231F20"/>
                </a:solidFill>
                <a:effectLst/>
                <a:latin typeface="Bookman Old Style" panose="02050604050505020204" pitchFamily="18" charset="0"/>
                <a:ea typeface="Calibri" panose="020F0502020204030204" pitchFamily="34" charset="0"/>
              </a:rPr>
              <a:t>the </a:t>
            </a:r>
            <a:r>
              <a:rPr lang="en-US" sz="1800" spc="15" dirty="0">
                <a:solidFill>
                  <a:srgbClr val="231F20"/>
                </a:solidFill>
                <a:effectLst/>
                <a:latin typeface="Bookman Old Style" panose="02050604050505020204" pitchFamily="18" charset="0"/>
                <a:ea typeface="Calibri" panose="020F0502020204030204" pitchFamily="34" charset="0"/>
              </a:rPr>
              <a:t>water </a:t>
            </a:r>
            <a:r>
              <a:rPr lang="en-US" sz="1800" dirty="0">
                <a:solidFill>
                  <a:srgbClr val="231F20"/>
                </a:solidFill>
                <a:effectLst/>
                <a:latin typeface="Bookman Old Style" panose="02050604050505020204" pitchFamily="18" charset="0"/>
                <a:ea typeface="Calibri" panose="020F0502020204030204" pitchFamily="34" charset="0"/>
              </a:rPr>
              <a:t>is </a:t>
            </a:r>
            <a:r>
              <a:rPr lang="en-US" sz="1800" spc="15" dirty="0">
                <a:solidFill>
                  <a:srgbClr val="231F20"/>
                </a:solidFill>
                <a:effectLst/>
                <a:latin typeface="Bookman Old Style" panose="02050604050505020204" pitchFamily="18" charset="0"/>
                <a:ea typeface="Calibri" panose="020F0502020204030204" pitchFamily="34" charset="0"/>
              </a:rPr>
              <a:t>ejected </a:t>
            </a:r>
            <a:r>
              <a:rPr lang="en-US" sz="1800" dirty="0">
                <a:solidFill>
                  <a:srgbClr val="231F20"/>
                </a:solidFill>
                <a:effectLst/>
                <a:latin typeface="Bookman Old Style" panose="02050604050505020204" pitchFamily="18" charset="0"/>
                <a:ea typeface="Calibri" panose="020F0502020204030204" pitchFamily="34" charset="0"/>
              </a:rPr>
              <a:t>in </a:t>
            </a:r>
            <a:r>
              <a:rPr lang="en-US" sz="1800" spc="10" dirty="0">
                <a:solidFill>
                  <a:srgbClr val="231F20"/>
                </a:solidFill>
                <a:effectLst/>
                <a:latin typeface="Bookman Old Style" panose="02050604050505020204" pitchFamily="18" charset="0"/>
                <a:ea typeface="Calibri" panose="020F0502020204030204" pitchFamily="34" charset="0"/>
              </a:rPr>
              <a:t>the </a:t>
            </a:r>
            <a:r>
              <a:rPr lang="en-US" sz="1800" spc="15" dirty="0">
                <a:solidFill>
                  <a:srgbClr val="231F20"/>
                </a:solidFill>
                <a:effectLst/>
                <a:latin typeface="Bookman Old Style" panose="02050604050505020204" pitchFamily="18" charset="0"/>
                <a:ea typeface="Calibri" panose="020F0502020204030204" pitchFamily="34" charset="0"/>
              </a:rPr>
              <a:t>form </a:t>
            </a:r>
            <a:r>
              <a:rPr lang="en-US" sz="1800" dirty="0">
                <a:solidFill>
                  <a:srgbClr val="231F20"/>
                </a:solidFill>
                <a:effectLst/>
                <a:latin typeface="Bookman Old Style" panose="02050604050505020204" pitchFamily="18" charset="0"/>
                <a:ea typeface="Calibri" panose="020F0502020204030204" pitchFamily="34" charset="0"/>
              </a:rPr>
              <a:t>of </a:t>
            </a:r>
            <a:r>
              <a:rPr lang="en-US" sz="1800" spc="10" dirty="0">
                <a:solidFill>
                  <a:srgbClr val="231F20"/>
                </a:solidFill>
                <a:effectLst/>
                <a:latin typeface="Bookman Old Style" panose="02050604050505020204" pitchFamily="18" charset="0"/>
                <a:ea typeface="Calibri" panose="020F0502020204030204" pitchFamily="34" charset="0"/>
              </a:rPr>
              <a:t>hot </a:t>
            </a:r>
            <a:r>
              <a:rPr lang="en-US" sz="1800" dirty="0">
                <a:solidFill>
                  <a:srgbClr val="231F20"/>
                </a:solidFill>
                <a:effectLst/>
                <a:latin typeface="Bookman Old Style" panose="02050604050505020204" pitchFamily="18" charset="0"/>
                <a:ea typeface="Calibri" panose="020F0502020204030204" pitchFamily="34" charset="0"/>
              </a:rPr>
              <a:t>water, it is </a:t>
            </a:r>
            <a:r>
              <a:rPr lang="en-US" sz="1800" spc="15" dirty="0">
                <a:solidFill>
                  <a:srgbClr val="231F20"/>
                </a:solidFill>
                <a:effectLst/>
                <a:latin typeface="Bookman Old Style" panose="02050604050505020204" pitchFamily="18" charset="0"/>
                <a:ea typeface="Calibri" panose="020F0502020204030204" pitchFamily="34" charset="0"/>
              </a:rPr>
              <a:t>called </a:t>
            </a:r>
            <a:r>
              <a:rPr lang="en-US" sz="1800" b="1" spc="10" dirty="0">
                <a:solidFill>
                  <a:srgbClr val="231F20"/>
                </a:solidFill>
                <a:effectLst/>
                <a:latin typeface="Bookman Old Style" panose="02050604050505020204" pitchFamily="18" charset="0"/>
                <a:ea typeface="Calibri" panose="020F0502020204030204" pitchFamily="34" charset="0"/>
              </a:rPr>
              <a:t>hot </a:t>
            </a:r>
            <a:r>
              <a:rPr lang="en-US" sz="1800" b="1" spc="20" dirty="0">
                <a:solidFill>
                  <a:srgbClr val="231F20"/>
                </a:solidFill>
                <a:effectLst/>
                <a:latin typeface="Bookman Old Style" panose="02050604050505020204" pitchFamily="18" charset="0"/>
                <a:ea typeface="Calibri" panose="020F0502020204030204" pitchFamily="34" charset="0"/>
              </a:rPr>
              <a:t>springs. </a:t>
            </a:r>
            <a:endParaRPr lang="en-IN" b="1" dirty="0">
              <a:latin typeface="Bookman Old Style" panose="02050604050505020204" pitchFamily="18" charset="0"/>
            </a:endParaRPr>
          </a:p>
        </p:txBody>
      </p:sp>
    </p:spTree>
    <p:extLst>
      <p:ext uri="{BB962C8B-B14F-4D97-AF65-F5344CB8AC3E}">
        <p14:creationId xmlns:p14="http://schemas.microsoft.com/office/powerpoint/2010/main" val="3543674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40D25-19C2-4DB3-85CD-2D7DF7BB5BBB}"/>
              </a:ext>
            </a:extLst>
          </p:cNvPr>
          <p:cNvSpPr>
            <a:spLocks noGrp="1"/>
          </p:cNvSpPr>
          <p:nvPr>
            <p:ph type="title"/>
          </p:nvPr>
        </p:nvSpPr>
        <p:spPr/>
        <p:txBody>
          <a:bodyPr>
            <a:normAutofit/>
          </a:bodyPr>
          <a:lstStyle/>
          <a:p>
            <a:r>
              <a:rPr lang="en-US" dirty="0">
                <a:latin typeface="Bookman Old Style" pitchFamily="18" charset="0"/>
              </a:rPr>
              <a:t>Hydrothermal Resources</a:t>
            </a:r>
            <a:endParaRPr lang="en-IN" dirty="0"/>
          </a:p>
        </p:txBody>
      </p:sp>
      <p:sp>
        <p:nvSpPr>
          <p:cNvPr id="3" name="Content Placeholder 2">
            <a:extLst>
              <a:ext uri="{FF2B5EF4-FFF2-40B4-BE49-F238E27FC236}">
                <a16:creationId xmlns:a16="http://schemas.microsoft.com/office/drawing/2014/main" id="{16D7E405-D8A1-4F46-A43F-EED082464283}"/>
              </a:ext>
            </a:extLst>
          </p:cNvPr>
          <p:cNvSpPr>
            <a:spLocks noGrp="1"/>
          </p:cNvSpPr>
          <p:nvPr>
            <p:ph idx="1"/>
          </p:nvPr>
        </p:nvSpPr>
        <p:spPr/>
        <p:txBody>
          <a:bodyPr/>
          <a:lstStyle/>
          <a:p>
            <a:pPr algn="just"/>
            <a:r>
              <a:rPr lang="en-US" sz="1800" dirty="0">
                <a:solidFill>
                  <a:srgbClr val="231F20"/>
                </a:solidFill>
                <a:effectLst/>
                <a:latin typeface="Bookman Old Style" panose="02050604050505020204" pitchFamily="18" charset="0"/>
                <a:ea typeface="Calibri" panose="020F0502020204030204" pitchFamily="34" charset="0"/>
              </a:rPr>
              <a:t>Hydrothermal resources are formed when underground water has access to high-temperature, porous rocks, capped by a layer of solid impervious rock. The entrapped water is heated by surrounding rocks.</a:t>
            </a:r>
          </a:p>
          <a:p>
            <a:pPr algn="just"/>
            <a:r>
              <a:rPr lang="en-US" sz="1800" dirty="0">
                <a:solidFill>
                  <a:srgbClr val="231F20"/>
                </a:solidFill>
                <a:effectLst/>
                <a:latin typeface="Bookman Old Style" panose="02050604050505020204" pitchFamily="18" charset="0"/>
                <a:ea typeface="Calibri" panose="020F0502020204030204" pitchFamily="34" charset="0"/>
              </a:rPr>
              <a:t>The hydrothermal resources can be classified depending on the heating of entrapped water as dry steam fields or vapor dominated resources, wet steam fields or liquid dominated resource and hot water resource. </a:t>
            </a:r>
          </a:p>
          <a:p>
            <a:pPr algn="just"/>
            <a:r>
              <a:rPr lang="en-US" sz="1800" dirty="0">
                <a:solidFill>
                  <a:srgbClr val="231F20"/>
                </a:solidFill>
                <a:effectLst/>
                <a:latin typeface="Bookman Old Style" panose="02050604050505020204" pitchFamily="18" charset="0"/>
                <a:ea typeface="Calibri" panose="020F0502020204030204" pitchFamily="34" charset="0"/>
              </a:rPr>
              <a:t>Vapor dominated fields can deliver steam with almost no water. </a:t>
            </a:r>
          </a:p>
          <a:p>
            <a:pPr algn="just"/>
            <a:r>
              <a:rPr lang="en-US" sz="1800" dirty="0">
                <a:solidFill>
                  <a:srgbClr val="231F20"/>
                </a:solidFill>
                <a:effectLst/>
                <a:latin typeface="Bookman Old Style" panose="02050604050505020204" pitchFamily="18" charset="0"/>
                <a:ea typeface="Calibri" panose="020F0502020204030204" pitchFamily="34" charset="0"/>
              </a:rPr>
              <a:t>Liquid dominated fields can deliver the mixture of steam and hot water, while hot water resource can only deliver hot water.</a:t>
            </a:r>
            <a:endParaRPr lang="en-IN" sz="1800" dirty="0">
              <a:effectLst/>
              <a:latin typeface="Bookman Old Style" panose="02050604050505020204" pitchFamily="18" charset="0"/>
              <a:ea typeface="Calibri" panose="020F0502020204030204" pitchFamily="34" charset="0"/>
            </a:endParaRPr>
          </a:p>
          <a:p>
            <a:endParaRPr lang="en-IN" dirty="0"/>
          </a:p>
        </p:txBody>
      </p:sp>
    </p:spTree>
    <p:extLst>
      <p:ext uri="{BB962C8B-B14F-4D97-AF65-F5344CB8AC3E}">
        <p14:creationId xmlns:p14="http://schemas.microsoft.com/office/powerpoint/2010/main" val="3427495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2006" y="304800"/>
            <a:ext cx="7037994" cy="646331"/>
          </a:xfrm>
          <a:prstGeom prst="rect">
            <a:avLst/>
          </a:prstGeom>
          <a:noFill/>
        </p:spPr>
        <p:txBody>
          <a:bodyPr wrap="square" rtlCol="0">
            <a:spAutoFit/>
          </a:bodyPr>
          <a:lstStyle/>
          <a:p>
            <a:r>
              <a:rPr lang="en-US" sz="3600" dirty="0">
                <a:latin typeface="Bookman Old Style" pitchFamily="18" charset="0"/>
              </a:rPr>
              <a:t>Vapor Dominated Plant</a:t>
            </a:r>
            <a:endParaRPr lang="en-IN" sz="3600" dirty="0">
              <a:latin typeface="Bookman Old Style" pitchFamily="18" charset="0"/>
            </a:endParaRPr>
          </a:p>
        </p:txBody>
      </p:sp>
      <p:pic>
        <p:nvPicPr>
          <p:cNvPr id="7" name="Content Placeholder 6">
            <a:extLst>
              <a:ext uri="{FF2B5EF4-FFF2-40B4-BE49-F238E27FC236}">
                <a16:creationId xmlns:a16="http://schemas.microsoft.com/office/drawing/2014/main" id="{F57D64CC-C0C9-47BC-8A5F-D8BC7857DB25}"/>
              </a:ext>
            </a:extLst>
          </p:cNvPr>
          <p:cNvPicPr>
            <a:picLocks noGrp="1" noChangeAspect="1"/>
          </p:cNvPicPr>
          <p:nvPr>
            <p:ph idx="1"/>
          </p:nvPr>
        </p:nvPicPr>
        <p:blipFill>
          <a:blip r:embed="rId2"/>
          <a:stretch>
            <a:fillRect/>
          </a:stretch>
        </p:blipFill>
        <p:spPr>
          <a:xfrm>
            <a:off x="582006" y="1600200"/>
            <a:ext cx="7979987" cy="4525963"/>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Bookman Old Style" pitchFamily="18" charset="0"/>
              </a:rPr>
              <a:t>Vapor Dominated Plant</a:t>
            </a:r>
            <a:r>
              <a:rPr lang="en-IN" dirty="0"/>
              <a:t/>
            </a:r>
            <a:br>
              <a:rPr lang="en-IN" dirty="0"/>
            </a:br>
            <a:endParaRPr lang="en-IN" dirty="0"/>
          </a:p>
        </p:txBody>
      </p:sp>
      <p:pic>
        <p:nvPicPr>
          <p:cNvPr id="4" name="Content Placeholder 3" descr="drysteam"/>
          <p:cNvPicPr>
            <a:picLocks noGrp="1" noChangeAspect="1" noChangeArrowheads="1"/>
          </p:cNvPicPr>
          <p:nvPr>
            <p:ph idx="1"/>
          </p:nvPr>
        </p:nvPicPr>
        <p:blipFill>
          <a:blip r:embed="rId2"/>
          <a:srcRect/>
          <a:stretch>
            <a:fillRect/>
          </a:stretch>
        </p:blipFill>
        <p:spPr bwMode="auto">
          <a:xfrm>
            <a:off x="1905000" y="1621631"/>
            <a:ext cx="5334000" cy="44831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6D4F-7265-495C-B59C-5BBC1C439407}"/>
              </a:ext>
            </a:extLst>
          </p:cNvPr>
          <p:cNvSpPr>
            <a:spLocks noGrp="1"/>
          </p:cNvSpPr>
          <p:nvPr>
            <p:ph type="title"/>
          </p:nvPr>
        </p:nvSpPr>
        <p:spPr/>
        <p:txBody>
          <a:bodyPr>
            <a:normAutofit/>
          </a:bodyPr>
          <a:lstStyle/>
          <a:p>
            <a:r>
              <a:rPr lang="en-US" sz="4400" dirty="0">
                <a:latin typeface="Bookman Old Style" pitchFamily="18" charset="0"/>
              </a:rPr>
              <a:t>Vapor Dominated Plant</a:t>
            </a:r>
            <a:endParaRPr lang="en-IN" dirty="0"/>
          </a:p>
        </p:txBody>
      </p:sp>
      <p:sp>
        <p:nvSpPr>
          <p:cNvPr id="3" name="Content Placeholder 2">
            <a:extLst>
              <a:ext uri="{FF2B5EF4-FFF2-40B4-BE49-F238E27FC236}">
                <a16:creationId xmlns:a16="http://schemas.microsoft.com/office/drawing/2014/main" id="{DAE0966D-3241-4380-A8AC-669B4D418D31}"/>
              </a:ext>
            </a:extLst>
          </p:cNvPr>
          <p:cNvSpPr>
            <a:spLocks noGrp="1"/>
          </p:cNvSpPr>
          <p:nvPr>
            <p:ph idx="1"/>
          </p:nvPr>
        </p:nvSpPr>
        <p:spPr/>
        <p:txBody>
          <a:bodyPr/>
          <a:lstStyle/>
          <a:p>
            <a:pPr algn="just"/>
            <a:r>
              <a:rPr lang="en-US" sz="1800" dirty="0">
                <a:solidFill>
                  <a:srgbClr val="231F20"/>
                </a:solidFill>
                <a:effectLst/>
                <a:latin typeface="Bookman Old Style" panose="02050604050505020204" pitchFamily="18" charset="0"/>
                <a:ea typeface="Calibri" panose="020F0502020204030204" pitchFamily="34" charset="0"/>
              </a:rPr>
              <a:t>Water</a:t>
            </a:r>
            <a:r>
              <a:rPr lang="en-US" sz="1800" spc="-2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boils</a:t>
            </a:r>
            <a:r>
              <a:rPr lang="en-US" sz="1800" spc="-2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underground</a:t>
            </a:r>
            <a:r>
              <a:rPr lang="en-US" sz="1800" spc="-15"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in</a:t>
            </a:r>
            <a:r>
              <a:rPr lang="en-US" sz="1800" spc="-2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a</a:t>
            </a:r>
            <a:r>
              <a:rPr lang="en-US" sz="1800" spc="-2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hydrothermal</a:t>
            </a:r>
            <a:r>
              <a:rPr lang="en-US" sz="1800" spc="-1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resource</a:t>
            </a:r>
            <a:r>
              <a:rPr lang="en-US" sz="1800" spc="-1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when</a:t>
            </a:r>
            <a:r>
              <a:rPr lang="en-US" sz="1800" spc="-2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it</a:t>
            </a:r>
            <a:r>
              <a:rPr lang="en-US" sz="1800" spc="-20"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has</a:t>
            </a:r>
            <a:r>
              <a:rPr lang="en-US" sz="1800" spc="-1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pressure</a:t>
            </a:r>
            <a:r>
              <a:rPr lang="en-US" sz="1800" spc="-2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of</a:t>
            </a:r>
            <a:r>
              <a:rPr lang="en-US" sz="1800" spc="-1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about</a:t>
            </a:r>
            <a:r>
              <a:rPr lang="en-US" sz="1800" spc="-2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7</a:t>
            </a:r>
            <a:r>
              <a:rPr lang="en-US" sz="1800" spc="-15"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atm</a:t>
            </a:r>
            <a:r>
              <a:rPr lang="en-US" sz="1800" spc="-20" dirty="0">
                <a:solidFill>
                  <a:srgbClr val="231F20"/>
                </a:solidFill>
                <a:effectLst/>
                <a:latin typeface="Bookman Old Style" panose="02050604050505020204" pitchFamily="18" charset="0"/>
                <a:ea typeface="Calibri" panose="020F0502020204030204" pitchFamily="34" charset="0"/>
              </a:rPr>
              <a:t> </a:t>
            </a:r>
            <a:r>
              <a:rPr lang="en-US" sz="1800" spc="20" dirty="0">
                <a:solidFill>
                  <a:srgbClr val="231F20"/>
                </a:solidFill>
                <a:effectLst/>
                <a:latin typeface="Bookman Old Style" panose="02050604050505020204" pitchFamily="18" charset="0"/>
                <a:ea typeface="Calibri" panose="020F0502020204030204" pitchFamily="34" charset="0"/>
              </a:rPr>
              <a:t>and </a:t>
            </a:r>
            <a:r>
              <a:rPr lang="en-US" sz="1800" spc="10" dirty="0">
                <a:solidFill>
                  <a:srgbClr val="231F20"/>
                </a:solidFill>
                <a:effectLst/>
                <a:latin typeface="Bookman Old Style" panose="02050604050505020204" pitchFamily="18" charset="0"/>
                <a:ea typeface="Calibri" panose="020F0502020204030204" pitchFamily="34" charset="0"/>
              </a:rPr>
              <a:t>temperature </a:t>
            </a:r>
            <a:r>
              <a:rPr lang="en-US" sz="1800" dirty="0">
                <a:solidFill>
                  <a:srgbClr val="231F20"/>
                </a:solidFill>
                <a:effectLst/>
                <a:latin typeface="Bookman Old Style" panose="02050604050505020204" pitchFamily="18" charset="0"/>
                <a:ea typeface="Calibri" panose="020F0502020204030204" pitchFamily="34" charset="0"/>
              </a:rPr>
              <a:t>of </a:t>
            </a:r>
            <a:r>
              <a:rPr lang="en-US" sz="1800" spc="15" dirty="0">
                <a:solidFill>
                  <a:srgbClr val="231F20"/>
                </a:solidFill>
                <a:effectLst/>
                <a:latin typeface="Bookman Old Style" panose="02050604050505020204" pitchFamily="18" charset="0"/>
                <a:ea typeface="Calibri" panose="020F0502020204030204" pitchFamily="34" charset="0"/>
              </a:rPr>
              <a:t>about l65°C. </a:t>
            </a:r>
            <a:r>
              <a:rPr lang="en-US" sz="1800" spc="10" dirty="0">
                <a:solidFill>
                  <a:srgbClr val="231F20"/>
                </a:solidFill>
                <a:effectLst/>
                <a:latin typeface="Bookman Old Style" panose="02050604050505020204" pitchFamily="18" charset="0"/>
                <a:ea typeface="Calibri" panose="020F0502020204030204" pitchFamily="34" charset="0"/>
              </a:rPr>
              <a:t>The dry </a:t>
            </a:r>
            <a:r>
              <a:rPr lang="en-US" sz="1800" spc="15" dirty="0">
                <a:solidFill>
                  <a:srgbClr val="231F20"/>
                </a:solidFill>
                <a:effectLst/>
                <a:latin typeface="Bookman Old Style" panose="02050604050505020204" pitchFamily="18" charset="0"/>
                <a:ea typeface="Calibri" panose="020F0502020204030204" pitchFamily="34" charset="0"/>
              </a:rPr>
              <a:t>steam fields </a:t>
            </a:r>
            <a:r>
              <a:rPr lang="en-US" sz="1800" spc="10" dirty="0">
                <a:solidFill>
                  <a:srgbClr val="231F20"/>
                </a:solidFill>
                <a:effectLst/>
                <a:latin typeface="Bookman Old Style" panose="02050604050505020204" pitchFamily="18" charset="0"/>
                <a:ea typeface="Calibri" panose="020F0502020204030204" pitchFamily="34" charset="0"/>
              </a:rPr>
              <a:t>are located </a:t>
            </a:r>
            <a:r>
              <a:rPr lang="en-US" sz="1800" dirty="0">
                <a:solidFill>
                  <a:srgbClr val="231F20"/>
                </a:solidFill>
                <a:effectLst/>
                <a:latin typeface="Bookman Old Style" panose="02050604050505020204" pitchFamily="18" charset="0"/>
                <a:ea typeface="Calibri" panose="020F0502020204030204" pitchFamily="34" charset="0"/>
              </a:rPr>
              <a:t>at the </a:t>
            </a:r>
            <a:r>
              <a:rPr lang="en-US" sz="1800" spc="10" dirty="0">
                <a:solidFill>
                  <a:srgbClr val="231F20"/>
                </a:solidFill>
                <a:effectLst/>
                <a:latin typeface="Bookman Old Style" panose="02050604050505020204" pitchFamily="18" charset="0"/>
                <a:ea typeface="Calibri" panose="020F0502020204030204" pitchFamily="34" charset="0"/>
              </a:rPr>
              <a:t>Geysers </a:t>
            </a:r>
            <a:r>
              <a:rPr lang="en-US" sz="1800" spc="15" dirty="0">
                <a:solidFill>
                  <a:srgbClr val="231F20"/>
                </a:solidFill>
                <a:effectLst/>
                <a:latin typeface="Bookman Old Style" panose="02050604050505020204" pitchFamily="18" charset="0"/>
                <a:ea typeface="Calibri" panose="020F0502020204030204" pitchFamily="34" charset="0"/>
              </a:rPr>
              <a:t>region </a:t>
            </a:r>
            <a:r>
              <a:rPr lang="en-US" sz="1800" spc="20" dirty="0">
                <a:solidFill>
                  <a:srgbClr val="231F20"/>
                </a:solidFill>
                <a:effectLst/>
                <a:latin typeface="Bookman Old Style" panose="02050604050505020204" pitchFamily="18" charset="0"/>
                <a:ea typeface="Calibri" panose="020F0502020204030204" pitchFamily="34" charset="0"/>
              </a:rPr>
              <a:t>of </a:t>
            </a:r>
            <a:r>
              <a:rPr lang="en-US" sz="1800" spc="10" dirty="0">
                <a:solidFill>
                  <a:srgbClr val="231F20"/>
                </a:solidFill>
                <a:effectLst/>
                <a:latin typeface="Bookman Old Style" panose="02050604050505020204" pitchFamily="18" charset="0"/>
                <a:ea typeface="Calibri" panose="020F0502020204030204" pitchFamily="34" charset="0"/>
              </a:rPr>
              <a:t>California </a:t>
            </a:r>
            <a:r>
              <a:rPr lang="en-US" sz="1800" spc="15" dirty="0">
                <a:solidFill>
                  <a:srgbClr val="231F20"/>
                </a:solidFill>
                <a:effectLst/>
                <a:latin typeface="Bookman Old Style" panose="02050604050505020204" pitchFamily="18" charset="0"/>
                <a:ea typeface="Calibri" panose="020F0502020204030204" pitchFamily="34" charset="0"/>
              </a:rPr>
              <a:t>(USA), </a:t>
            </a:r>
            <a:r>
              <a:rPr lang="en-US" sz="1800" dirty="0">
                <a:solidFill>
                  <a:srgbClr val="231F20"/>
                </a:solidFill>
                <a:effectLst/>
                <a:latin typeface="Bookman Old Style" panose="02050604050505020204" pitchFamily="18" charset="0"/>
                <a:ea typeface="Calibri" panose="020F0502020204030204" pitchFamily="34" charset="0"/>
              </a:rPr>
              <a:t>the </a:t>
            </a:r>
            <a:r>
              <a:rPr lang="en-US" sz="1800" spc="10" dirty="0" err="1">
                <a:solidFill>
                  <a:srgbClr val="231F20"/>
                </a:solidFill>
                <a:effectLst/>
                <a:latin typeface="Bookman Old Style" panose="02050604050505020204" pitchFamily="18" charset="0"/>
                <a:ea typeface="Calibri" panose="020F0502020204030204" pitchFamily="34" charset="0"/>
              </a:rPr>
              <a:t>Larderello</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(Italy) </a:t>
            </a:r>
            <a:r>
              <a:rPr lang="en-US" sz="1800" spc="10" dirty="0">
                <a:solidFill>
                  <a:srgbClr val="231F20"/>
                </a:solidFill>
                <a:effectLst/>
                <a:latin typeface="Bookman Old Style" panose="02050604050505020204" pitchFamily="18" charset="0"/>
                <a:ea typeface="Calibri" panose="020F0502020204030204" pitchFamily="34" charset="0"/>
              </a:rPr>
              <a:t>and </a:t>
            </a:r>
            <a:r>
              <a:rPr lang="en-US" sz="1800" dirty="0">
                <a:solidFill>
                  <a:srgbClr val="231F20"/>
                </a:solidFill>
                <a:effectLst/>
                <a:latin typeface="Bookman Old Style" panose="02050604050505020204" pitchFamily="18" charset="0"/>
                <a:ea typeface="Calibri" panose="020F0502020204030204" pitchFamily="34" charset="0"/>
              </a:rPr>
              <a:t>the </a:t>
            </a:r>
            <a:r>
              <a:rPr lang="en-US" sz="1800" spc="15" dirty="0">
                <a:solidFill>
                  <a:srgbClr val="231F20"/>
                </a:solidFill>
                <a:effectLst/>
                <a:latin typeface="Bookman Old Style" panose="02050604050505020204" pitchFamily="18" charset="0"/>
                <a:ea typeface="Calibri" panose="020F0502020204030204" pitchFamily="34" charset="0"/>
              </a:rPr>
              <a:t>Matsukawa region </a:t>
            </a:r>
            <a:r>
              <a:rPr lang="en-US" sz="1800" dirty="0">
                <a:solidFill>
                  <a:srgbClr val="231F20"/>
                </a:solidFill>
                <a:effectLst/>
                <a:latin typeface="Bookman Old Style" panose="02050604050505020204" pitchFamily="18" charset="0"/>
                <a:ea typeface="Calibri" panose="020F0502020204030204" pitchFamily="34" charset="0"/>
              </a:rPr>
              <a:t>of  </a:t>
            </a:r>
            <a:r>
              <a:rPr lang="en-US" sz="1800" spc="15" dirty="0">
                <a:solidFill>
                  <a:srgbClr val="231F20"/>
                </a:solidFill>
                <a:effectLst/>
                <a:latin typeface="Bookman Old Style" panose="02050604050505020204" pitchFamily="18" charset="0"/>
                <a:ea typeface="Calibri" panose="020F0502020204030204" pitchFamily="34" charset="0"/>
              </a:rPr>
              <a:t>Japan.  </a:t>
            </a:r>
            <a:r>
              <a:rPr lang="en-US" sz="1800" dirty="0">
                <a:solidFill>
                  <a:srgbClr val="231F20"/>
                </a:solidFill>
                <a:effectLst/>
                <a:latin typeface="Bookman Old Style" panose="02050604050505020204" pitchFamily="18" charset="0"/>
                <a:ea typeface="Calibri" panose="020F0502020204030204" pitchFamily="34" charset="0"/>
              </a:rPr>
              <a:t>The  </a:t>
            </a:r>
            <a:r>
              <a:rPr lang="en-US" sz="1800" spc="20" dirty="0">
                <a:solidFill>
                  <a:srgbClr val="231F20"/>
                </a:solidFill>
                <a:effectLst/>
                <a:latin typeface="Bookman Old Style" panose="02050604050505020204" pitchFamily="18" charset="0"/>
                <a:ea typeface="Calibri" panose="020F0502020204030204" pitchFamily="34" charset="0"/>
              </a:rPr>
              <a:t>plant </a:t>
            </a:r>
            <a:r>
              <a:rPr lang="en-US" sz="1800" dirty="0">
                <a:solidFill>
                  <a:srgbClr val="231F20"/>
                </a:solidFill>
                <a:effectLst/>
                <a:latin typeface="Bookman Old Style" panose="02050604050505020204" pitchFamily="18" charset="0"/>
                <a:ea typeface="Calibri" panose="020F0502020204030204" pitchFamily="34" charset="0"/>
              </a:rPr>
              <a:t>consists of (</a:t>
            </a:r>
            <a:r>
              <a:rPr lang="en-US" sz="1800" dirty="0" err="1">
                <a:solidFill>
                  <a:srgbClr val="231F20"/>
                </a:solidFill>
                <a:effectLst/>
                <a:latin typeface="Bookman Old Style" panose="02050604050505020204" pitchFamily="18" charset="0"/>
                <a:ea typeface="Calibri" panose="020F0502020204030204" pitchFamily="34" charset="0"/>
              </a:rPr>
              <a:t>i</a:t>
            </a:r>
            <a:r>
              <a:rPr lang="en-US" sz="1800" dirty="0">
                <a:solidFill>
                  <a:srgbClr val="231F20"/>
                </a:solidFill>
                <a:effectLst/>
                <a:latin typeface="Bookman Old Style" panose="02050604050505020204" pitchFamily="18" charset="0"/>
                <a:ea typeface="Calibri" panose="020F0502020204030204" pitchFamily="34" charset="0"/>
              </a:rPr>
              <a:t>) production well to extract steam from the hydrothermal resource, (ii) a centrifuge </a:t>
            </a:r>
            <a:r>
              <a:rPr lang="en-US" sz="1800" spc="15" dirty="0">
                <a:solidFill>
                  <a:srgbClr val="231F20"/>
                </a:solidFill>
                <a:effectLst/>
                <a:latin typeface="Bookman Old Style" panose="02050604050505020204" pitchFamily="18" charset="0"/>
                <a:ea typeface="Calibri" panose="020F0502020204030204" pitchFamily="34" charset="0"/>
              </a:rPr>
              <a:t>separator</a:t>
            </a:r>
            <a:r>
              <a:rPr lang="en-US" sz="1800" spc="-55"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to</a:t>
            </a:r>
            <a:r>
              <a:rPr lang="en-US" sz="1800" spc="-5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remove</a:t>
            </a:r>
            <a:r>
              <a:rPr lang="en-US" sz="1800" spc="-5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solid</a:t>
            </a:r>
            <a:r>
              <a:rPr lang="en-US" sz="1800" spc="-5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matter</a:t>
            </a:r>
            <a:r>
              <a:rPr lang="en-US" sz="1800" spc="-5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from</a:t>
            </a:r>
            <a:r>
              <a:rPr lang="en-US" sz="1800" spc="-50"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the</a:t>
            </a:r>
            <a:r>
              <a:rPr lang="en-US" sz="1800" spc="-5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steam,</a:t>
            </a:r>
            <a:r>
              <a:rPr lang="en-US" sz="1800" spc="-5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(iii)</a:t>
            </a:r>
            <a:r>
              <a:rPr lang="en-US" sz="1800" spc="-55"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a</a:t>
            </a:r>
            <a:r>
              <a:rPr lang="en-US" sz="1800" spc="-5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turbine</a:t>
            </a:r>
            <a:r>
              <a:rPr lang="en-US" sz="1800" spc="-55"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to</a:t>
            </a:r>
            <a:r>
              <a:rPr lang="en-US" sz="1800" spc="-5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convert</a:t>
            </a:r>
            <a:r>
              <a:rPr lang="en-US" sz="1800" spc="-5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thermal</a:t>
            </a:r>
            <a:r>
              <a:rPr lang="en-US" sz="1800" spc="-5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energy</a:t>
            </a:r>
            <a:r>
              <a:rPr lang="en-US" sz="1800" spc="-40" dirty="0">
                <a:solidFill>
                  <a:srgbClr val="231F20"/>
                </a:solidFill>
                <a:effectLst/>
                <a:latin typeface="Bookman Old Style" panose="02050604050505020204" pitchFamily="18" charset="0"/>
                <a:ea typeface="Calibri" panose="020F0502020204030204" pitchFamily="34" charset="0"/>
              </a:rPr>
              <a:t> </a:t>
            </a:r>
            <a:r>
              <a:rPr lang="en-US" sz="1800" spc="25" dirty="0">
                <a:solidFill>
                  <a:srgbClr val="231F20"/>
                </a:solidFill>
                <a:effectLst/>
                <a:latin typeface="Bookman Old Style" panose="02050604050505020204" pitchFamily="18" charset="0"/>
                <a:ea typeface="Calibri" panose="020F0502020204030204" pitchFamily="34" charset="0"/>
              </a:rPr>
              <a:t>into </a:t>
            </a:r>
            <a:r>
              <a:rPr lang="en-US" sz="1800" spc="45" dirty="0">
                <a:solidFill>
                  <a:srgbClr val="231F20"/>
                </a:solidFill>
                <a:effectLst/>
                <a:latin typeface="Bookman Old Style" panose="02050604050505020204" pitchFamily="18" charset="0"/>
                <a:ea typeface="Calibri" panose="020F0502020204030204" pitchFamily="34" charset="0"/>
              </a:rPr>
              <a:t>mechanical</a:t>
            </a:r>
            <a:r>
              <a:rPr lang="en-US" sz="1800" spc="260" dirty="0">
                <a:solidFill>
                  <a:srgbClr val="231F20"/>
                </a:solidFill>
                <a:effectLst/>
                <a:latin typeface="Bookman Old Style" panose="02050604050505020204" pitchFamily="18" charset="0"/>
                <a:ea typeface="Calibri" panose="020F0502020204030204" pitchFamily="34" charset="0"/>
              </a:rPr>
              <a:t> </a:t>
            </a:r>
            <a:r>
              <a:rPr lang="en-US" sz="1800" spc="35" dirty="0">
                <a:solidFill>
                  <a:srgbClr val="231F20"/>
                </a:solidFill>
                <a:effectLst/>
                <a:latin typeface="Bookman Old Style" panose="02050604050505020204" pitchFamily="18" charset="0"/>
                <a:ea typeface="Calibri" panose="020F0502020204030204" pitchFamily="34" charset="0"/>
              </a:rPr>
              <a:t>energy,</a:t>
            </a:r>
            <a:r>
              <a:rPr lang="en-US" sz="1800" spc="265" dirty="0">
                <a:solidFill>
                  <a:srgbClr val="231F20"/>
                </a:solidFill>
                <a:effectLst/>
                <a:latin typeface="Bookman Old Style" panose="02050604050505020204" pitchFamily="18" charset="0"/>
                <a:ea typeface="Calibri" panose="020F0502020204030204" pitchFamily="34" charset="0"/>
              </a:rPr>
              <a:t> </a:t>
            </a:r>
            <a:r>
              <a:rPr lang="en-US" sz="1800" spc="40" dirty="0">
                <a:solidFill>
                  <a:srgbClr val="231F20"/>
                </a:solidFill>
                <a:effectLst/>
                <a:latin typeface="Bookman Old Style" panose="02050604050505020204" pitchFamily="18" charset="0"/>
                <a:ea typeface="Calibri" panose="020F0502020204030204" pitchFamily="34" charset="0"/>
              </a:rPr>
              <a:t>(iv)</a:t>
            </a:r>
            <a:r>
              <a:rPr lang="en-US" sz="1800" spc="27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a</a:t>
            </a:r>
            <a:r>
              <a:rPr lang="en-US" sz="1800" spc="25" dirty="0">
                <a:solidFill>
                  <a:srgbClr val="231F20"/>
                </a:solidFill>
                <a:effectLst/>
                <a:latin typeface="Bookman Old Style" panose="02050604050505020204" pitchFamily="18" charset="0"/>
                <a:ea typeface="Calibri" panose="020F0502020204030204" pitchFamily="34" charset="0"/>
              </a:rPr>
              <a:t> </a:t>
            </a:r>
            <a:r>
              <a:rPr lang="en-US" sz="1800" spc="40" dirty="0">
                <a:solidFill>
                  <a:srgbClr val="231F20"/>
                </a:solidFill>
                <a:effectLst/>
                <a:latin typeface="Bookman Old Style" panose="02050604050505020204" pitchFamily="18" charset="0"/>
                <a:ea typeface="Calibri" panose="020F0502020204030204" pitchFamily="34" charset="0"/>
              </a:rPr>
              <a:t>generator</a:t>
            </a:r>
            <a:r>
              <a:rPr lang="en-US" sz="1800" spc="260" dirty="0">
                <a:solidFill>
                  <a:srgbClr val="231F20"/>
                </a:solidFill>
                <a:effectLst/>
                <a:latin typeface="Bookman Old Style" panose="02050604050505020204" pitchFamily="18" charset="0"/>
                <a:ea typeface="Calibri" panose="020F0502020204030204" pitchFamily="34" charset="0"/>
              </a:rPr>
              <a:t> </a:t>
            </a:r>
            <a:r>
              <a:rPr lang="en-US" sz="1800" spc="40" dirty="0">
                <a:solidFill>
                  <a:srgbClr val="231F20"/>
                </a:solidFill>
                <a:effectLst/>
                <a:latin typeface="Bookman Old Style" panose="02050604050505020204" pitchFamily="18" charset="0"/>
                <a:ea typeface="Calibri" panose="020F0502020204030204" pitchFamily="34" charset="0"/>
              </a:rPr>
              <a:t>coupled</a:t>
            </a:r>
            <a:r>
              <a:rPr lang="en-US" sz="1800" spc="260" dirty="0">
                <a:solidFill>
                  <a:srgbClr val="231F20"/>
                </a:solidFill>
                <a:effectLst/>
                <a:latin typeface="Bookman Old Style" panose="02050604050505020204" pitchFamily="18" charset="0"/>
                <a:ea typeface="Calibri" panose="020F0502020204030204" pitchFamily="34" charset="0"/>
              </a:rPr>
              <a:t> </a:t>
            </a:r>
            <a:r>
              <a:rPr lang="en-US" sz="1800" spc="25" dirty="0">
                <a:solidFill>
                  <a:srgbClr val="231F20"/>
                </a:solidFill>
                <a:effectLst/>
                <a:latin typeface="Bookman Old Style" panose="02050604050505020204" pitchFamily="18" charset="0"/>
                <a:ea typeface="Calibri" panose="020F0502020204030204" pitchFamily="34" charset="0"/>
              </a:rPr>
              <a:t>to</a:t>
            </a:r>
            <a:r>
              <a:rPr lang="en-US" sz="1800" spc="260" dirty="0">
                <a:solidFill>
                  <a:srgbClr val="231F20"/>
                </a:solidFill>
                <a:effectLst/>
                <a:latin typeface="Bookman Old Style" panose="02050604050505020204" pitchFamily="18" charset="0"/>
                <a:ea typeface="Calibri" panose="020F0502020204030204" pitchFamily="34" charset="0"/>
              </a:rPr>
              <a:t> </a:t>
            </a:r>
            <a:r>
              <a:rPr lang="en-US" sz="1800" spc="40" dirty="0">
                <a:solidFill>
                  <a:srgbClr val="231F20"/>
                </a:solidFill>
                <a:effectLst/>
                <a:latin typeface="Bookman Old Style" panose="02050604050505020204" pitchFamily="18" charset="0"/>
                <a:ea typeface="Calibri" panose="020F0502020204030204" pitchFamily="34" charset="0"/>
              </a:rPr>
              <a:t>turbine</a:t>
            </a:r>
            <a:r>
              <a:rPr lang="en-US" sz="1800" spc="265" dirty="0">
                <a:solidFill>
                  <a:srgbClr val="231F20"/>
                </a:solidFill>
                <a:effectLst/>
                <a:latin typeface="Bookman Old Style" panose="02050604050505020204" pitchFamily="18" charset="0"/>
                <a:ea typeface="Calibri" panose="020F0502020204030204" pitchFamily="34" charset="0"/>
              </a:rPr>
              <a:t> </a:t>
            </a:r>
            <a:r>
              <a:rPr lang="en-US" sz="1800" spc="25" dirty="0">
                <a:solidFill>
                  <a:srgbClr val="231F20"/>
                </a:solidFill>
                <a:effectLst/>
                <a:latin typeface="Bookman Old Style" panose="02050604050505020204" pitchFamily="18" charset="0"/>
                <a:ea typeface="Calibri" panose="020F0502020204030204" pitchFamily="34" charset="0"/>
              </a:rPr>
              <a:t>to</a:t>
            </a:r>
            <a:r>
              <a:rPr lang="en-US" sz="1800" spc="260" dirty="0">
                <a:solidFill>
                  <a:srgbClr val="231F20"/>
                </a:solidFill>
                <a:effectLst/>
                <a:latin typeface="Bookman Old Style" panose="02050604050505020204" pitchFamily="18" charset="0"/>
                <a:ea typeface="Calibri" panose="020F0502020204030204" pitchFamily="34" charset="0"/>
              </a:rPr>
              <a:t> </a:t>
            </a:r>
            <a:r>
              <a:rPr lang="en-US" sz="1800" spc="40" dirty="0">
                <a:solidFill>
                  <a:srgbClr val="231F20"/>
                </a:solidFill>
                <a:effectLst/>
                <a:latin typeface="Bookman Old Style" panose="02050604050505020204" pitchFamily="18" charset="0"/>
                <a:ea typeface="Calibri" panose="020F0502020204030204" pitchFamily="34" charset="0"/>
              </a:rPr>
              <a:t>generate</a:t>
            </a:r>
            <a:r>
              <a:rPr lang="en-US" sz="1800" spc="260" dirty="0">
                <a:solidFill>
                  <a:srgbClr val="231F20"/>
                </a:solidFill>
                <a:effectLst/>
                <a:latin typeface="Bookman Old Style" panose="02050604050505020204" pitchFamily="18" charset="0"/>
                <a:ea typeface="Calibri" panose="020F0502020204030204" pitchFamily="34" charset="0"/>
              </a:rPr>
              <a:t> </a:t>
            </a:r>
            <a:r>
              <a:rPr lang="en-US" sz="1800" spc="40" dirty="0">
                <a:solidFill>
                  <a:srgbClr val="231F20"/>
                </a:solidFill>
                <a:effectLst/>
                <a:latin typeface="Bookman Old Style" panose="02050604050505020204" pitchFamily="18" charset="0"/>
                <a:ea typeface="Calibri" panose="020F0502020204030204" pitchFamily="34" charset="0"/>
              </a:rPr>
              <a:t>electric</a:t>
            </a:r>
            <a:r>
              <a:rPr lang="en-US" sz="1800" spc="260" dirty="0">
                <a:solidFill>
                  <a:srgbClr val="231F20"/>
                </a:solidFill>
                <a:effectLst/>
                <a:latin typeface="Bookman Old Style" panose="02050604050505020204" pitchFamily="18" charset="0"/>
                <a:ea typeface="Calibri" panose="020F0502020204030204" pitchFamily="34" charset="0"/>
              </a:rPr>
              <a:t> </a:t>
            </a:r>
            <a:r>
              <a:rPr lang="en-US" sz="1800" spc="30" dirty="0">
                <a:solidFill>
                  <a:srgbClr val="231F20"/>
                </a:solidFill>
                <a:effectLst/>
                <a:latin typeface="Bookman Old Style" panose="02050604050505020204" pitchFamily="18" charset="0"/>
                <a:ea typeface="Calibri" panose="020F0502020204030204" pitchFamily="34" charset="0"/>
              </a:rPr>
              <a:t>power, (v)  </a:t>
            </a:r>
            <a:r>
              <a:rPr lang="en-US" sz="1800" spc="0" dirty="0">
                <a:solidFill>
                  <a:srgbClr val="231F20"/>
                </a:solidFill>
                <a:effectLst/>
                <a:latin typeface="Bookman Old Style" panose="02050604050505020204" pitchFamily="18" charset="0"/>
                <a:ea typeface="Calibri" panose="020F0502020204030204" pitchFamily="34" charset="0"/>
              </a:rPr>
              <a:t>a</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condenser</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0" dirty="0">
                <a:solidFill>
                  <a:srgbClr val="231F20"/>
                </a:solidFill>
                <a:effectLst/>
                <a:latin typeface="Bookman Old Style" panose="02050604050505020204" pitchFamily="18" charset="0"/>
                <a:ea typeface="Calibri" panose="020F0502020204030204" pitchFamily="34" charset="0"/>
              </a:rPr>
              <a:t>to</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condense</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wet</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steam</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exited</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from</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turbine</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into</a:t>
            </a:r>
            <a:r>
              <a:rPr lang="en-US" sz="1800" spc="-1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water</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0" dirty="0">
                <a:solidFill>
                  <a:srgbClr val="231F20"/>
                </a:solidFill>
                <a:effectLst/>
                <a:latin typeface="Bookman Old Style" panose="02050604050505020204" pitchFamily="18" charset="0"/>
                <a:ea typeface="Calibri" panose="020F0502020204030204" pitchFamily="34" charset="0"/>
              </a:rPr>
              <a:t>by</a:t>
            </a:r>
            <a:r>
              <a:rPr lang="en-US" sz="1800" spc="-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direct</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contact</a:t>
            </a:r>
            <a:r>
              <a:rPr lang="en-US" sz="1800" spc="-10" dirty="0">
                <a:solidFill>
                  <a:srgbClr val="231F20"/>
                </a:solidFill>
                <a:effectLst/>
                <a:latin typeface="Bookman Old Style" panose="02050604050505020204" pitchFamily="18" charset="0"/>
                <a:ea typeface="Calibri" panose="020F0502020204030204" pitchFamily="34" charset="0"/>
              </a:rPr>
              <a:t> </a:t>
            </a:r>
            <a:r>
              <a:rPr lang="en-US" sz="1800" spc="20" dirty="0">
                <a:solidFill>
                  <a:srgbClr val="231F20"/>
                </a:solidFill>
                <a:effectLst/>
                <a:latin typeface="Bookman Old Style" panose="02050604050505020204" pitchFamily="18" charset="0"/>
                <a:ea typeface="Calibri" panose="020F0502020204030204" pitchFamily="34" charset="0"/>
              </a:rPr>
              <a:t>with </a:t>
            </a:r>
            <a:r>
              <a:rPr lang="en-US" sz="1800" spc="15" dirty="0">
                <a:solidFill>
                  <a:srgbClr val="231F20"/>
                </a:solidFill>
                <a:effectLst/>
                <a:latin typeface="Bookman Old Style" panose="02050604050505020204" pitchFamily="18" charset="0"/>
                <a:ea typeface="Calibri" panose="020F0502020204030204" pitchFamily="34" charset="0"/>
              </a:rPr>
              <a:t>cooling water </a:t>
            </a:r>
            <a:r>
              <a:rPr lang="en-US" sz="1800" spc="10" dirty="0">
                <a:solidFill>
                  <a:srgbClr val="231F20"/>
                </a:solidFill>
                <a:effectLst/>
                <a:latin typeface="Bookman Old Style" panose="02050604050505020204" pitchFamily="18" charset="0"/>
                <a:ea typeface="Calibri" panose="020F0502020204030204" pitchFamily="34" charset="0"/>
              </a:rPr>
              <a:t>and </a:t>
            </a:r>
            <a:r>
              <a:rPr lang="en-US" sz="1800" spc="15" dirty="0">
                <a:solidFill>
                  <a:srgbClr val="231F20"/>
                </a:solidFill>
                <a:effectLst/>
                <a:latin typeface="Bookman Old Style" panose="02050604050505020204" pitchFamily="18" charset="0"/>
                <a:ea typeface="Calibri" panose="020F0502020204030204" pitchFamily="34" charset="0"/>
              </a:rPr>
              <a:t>(vi) </a:t>
            </a:r>
            <a:r>
              <a:rPr lang="en-US" sz="1800" spc="0" dirty="0">
                <a:solidFill>
                  <a:srgbClr val="231F20"/>
                </a:solidFill>
                <a:effectLst/>
                <a:latin typeface="Bookman Old Style" panose="02050604050505020204" pitchFamily="18" charset="0"/>
                <a:ea typeface="Calibri" panose="020F0502020204030204" pitchFamily="34" charset="0"/>
              </a:rPr>
              <a:t>a </a:t>
            </a:r>
            <a:r>
              <a:rPr lang="en-US" sz="1800" spc="15" dirty="0">
                <a:solidFill>
                  <a:srgbClr val="231F20"/>
                </a:solidFill>
                <a:effectLst/>
                <a:latin typeface="Bookman Old Style" panose="02050604050505020204" pitchFamily="18" charset="0"/>
                <a:ea typeface="Calibri" panose="020F0502020204030204" pitchFamily="34" charset="0"/>
              </a:rPr>
              <a:t>cooling tower </a:t>
            </a:r>
            <a:r>
              <a:rPr lang="en-US" sz="1800" spc="0" dirty="0">
                <a:solidFill>
                  <a:srgbClr val="231F20"/>
                </a:solidFill>
                <a:effectLst/>
                <a:latin typeface="Bookman Old Style" panose="02050604050505020204" pitchFamily="18" charset="0"/>
                <a:ea typeface="Calibri" panose="020F0502020204030204" pitchFamily="34" charset="0"/>
              </a:rPr>
              <a:t>to </a:t>
            </a:r>
            <a:r>
              <a:rPr lang="en-US" sz="1800" spc="15" dirty="0">
                <a:solidFill>
                  <a:srgbClr val="231F20"/>
                </a:solidFill>
                <a:effectLst/>
                <a:latin typeface="Bookman Old Style" panose="02050604050505020204" pitchFamily="18" charset="0"/>
                <a:ea typeface="Calibri" panose="020F0502020204030204" pitchFamily="34" charset="0"/>
              </a:rPr>
              <a:t>cool warm water exited from </a:t>
            </a:r>
            <a:r>
              <a:rPr lang="en-US" sz="1800" spc="10" dirty="0">
                <a:solidFill>
                  <a:srgbClr val="231F20"/>
                </a:solidFill>
                <a:effectLst/>
                <a:latin typeface="Bookman Old Style" panose="02050604050505020204" pitchFamily="18" charset="0"/>
                <a:ea typeface="Calibri" panose="020F0502020204030204" pitchFamily="34" charset="0"/>
              </a:rPr>
              <a:t>the </a:t>
            </a:r>
            <a:r>
              <a:rPr lang="en-US" sz="1800" spc="15" dirty="0">
                <a:solidFill>
                  <a:srgbClr val="231F20"/>
                </a:solidFill>
                <a:effectLst/>
                <a:latin typeface="Bookman Old Style" panose="02050604050505020204" pitchFamily="18" charset="0"/>
                <a:ea typeface="Calibri" panose="020F0502020204030204" pitchFamily="34" charset="0"/>
              </a:rPr>
              <a:t>condenser </a:t>
            </a:r>
            <a:r>
              <a:rPr lang="en-US" sz="1800" spc="20" dirty="0">
                <a:solidFill>
                  <a:srgbClr val="231F20"/>
                </a:solidFill>
                <a:effectLst/>
                <a:latin typeface="Bookman Old Style" panose="02050604050505020204" pitchFamily="18" charset="0"/>
                <a:ea typeface="Calibri" panose="020F0502020204030204" pitchFamily="34" charset="0"/>
              </a:rPr>
              <a:t>and </a:t>
            </a:r>
            <a:r>
              <a:rPr lang="en-US" sz="1800" spc="15" dirty="0">
                <a:solidFill>
                  <a:srgbClr val="231F20"/>
                </a:solidFill>
                <a:effectLst/>
                <a:latin typeface="Bookman Old Style" panose="02050604050505020204" pitchFamily="18" charset="0"/>
                <a:ea typeface="Calibri" panose="020F0502020204030204" pitchFamily="34" charset="0"/>
              </a:rPr>
              <a:t>returning</a:t>
            </a:r>
            <a:r>
              <a:rPr lang="en-US" sz="1800" spc="180"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the</a:t>
            </a:r>
            <a:r>
              <a:rPr lang="en-US" sz="1800" spc="18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cooled</a:t>
            </a:r>
            <a:r>
              <a:rPr lang="en-US" sz="1800" spc="18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water</a:t>
            </a:r>
            <a:r>
              <a:rPr lang="en-US" sz="1800" spc="180" dirty="0">
                <a:solidFill>
                  <a:srgbClr val="231F20"/>
                </a:solidFill>
                <a:effectLst/>
                <a:latin typeface="Bookman Old Style" panose="02050604050505020204" pitchFamily="18" charset="0"/>
                <a:ea typeface="Calibri" panose="020F0502020204030204" pitchFamily="34" charset="0"/>
              </a:rPr>
              <a:t> </a:t>
            </a:r>
            <a:r>
              <a:rPr lang="en-US" sz="1800" spc="0" dirty="0">
                <a:solidFill>
                  <a:srgbClr val="231F20"/>
                </a:solidFill>
                <a:effectLst/>
                <a:latin typeface="Bookman Old Style" panose="02050604050505020204" pitchFamily="18" charset="0"/>
                <a:ea typeface="Calibri" panose="020F0502020204030204" pitchFamily="34" charset="0"/>
              </a:rPr>
              <a:t>to</a:t>
            </a:r>
            <a:r>
              <a:rPr lang="en-US" sz="1800" spc="180"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the</a:t>
            </a:r>
            <a:r>
              <a:rPr lang="en-US" sz="1800" spc="180" dirty="0">
                <a:solidFill>
                  <a:srgbClr val="231F20"/>
                </a:solidFill>
                <a:effectLst/>
                <a:latin typeface="Bookman Old Style" panose="02050604050505020204" pitchFamily="18" charset="0"/>
                <a:ea typeface="Calibri" panose="020F0502020204030204" pitchFamily="34" charset="0"/>
              </a:rPr>
              <a:t> </a:t>
            </a:r>
            <a:r>
              <a:rPr lang="en-US" sz="1800" spc="10" dirty="0">
                <a:solidFill>
                  <a:srgbClr val="231F20"/>
                </a:solidFill>
                <a:effectLst/>
                <a:latin typeface="Bookman Old Style" panose="02050604050505020204" pitchFamily="18" charset="0"/>
                <a:ea typeface="Calibri" panose="020F0502020204030204" pitchFamily="34" charset="0"/>
              </a:rPr>
              <a:t>condenser.</a:t>
            </a:r>
          </a:p>
          <a:p>
            <a:pPr algn="just"/>
            <a:r>
              <a:rPr lang="en-US" sz="1800" spc="10" dirty="0">
                <a:solidFill>
                  <a:srgbClr val="231F20"/>
                </a:solidFill>
                <a:effectLst/>
                <a:latin typeface="Bookman Old Style" panose="02050604050505020204" pitchFamily="18" charset="0"/>
                <a:ea typeface="Calibri" panose="020F0502020204030204" pitchFamily="34" charset="0"/>
              </a:rPr>
              <a:t>The </a:t>
            </a:r>
            <a:r>
              <a:rPr lang="en-US" sz="1800" spc="15" dirty="0">
                <a:solidFill>
                  <a:srgbClr val="231F20"/>
                </a:solidFill>
                <a:effectLst/>
                <a:latin typeface="Bookman Old Style" panose="02050604050505020204" pitchFamily="18" charset="0"/>
                <a:ea typeface="Calibri" panose="020F0502020204030204" pitchFamily="34" charset="0"/>
              </a:rPr>
              <a:t>excess water </a:t>
            </a:r>
            <a:r>
              <a:rPr lang="en-US" sz="1800" dirty="0">
                <a:solidFill>
                  <a:srgbClr val="231F20"/>
                </a:solidFill>
                <a:effectLst/>
                <a:latin typeface="Bookman Old Style" panose="02050604050505020204" pitchFamily="18" charset="0"/>
                <a:ea typeface="Calibri" panose="020F0502020204030204" pitchFamily="34" charset="0"/>
              </a:rPr>
              <a:t>is </a:t>
            </a:r>
            <a:r>
              <a:rPr lang="en-US" sz="1800" spc="15" dirty="0">
                <a:solidFill>
                  <a:srgbClr val="231F20"/>
                </a:solidFill>
                <a:effectLst/>
                <a:latin typeface="Bookman Old Style" panose="02050604050505020204" pitchFamily="18" charset="0"/>
                <a:ea typeface="Calibri" panose="020F0502020204030204" pitchFamily="34" charset="0"/>
              </a:rPr>
              <a:t>disposed </a:t>
            </a:r>
            <a:r>
              <a:rPr lang="en-US" sz="1800" dirty="0">
                <a:solidFill>
                  <a:srgbClr val="231F20"/>
                </a:solidFill>
                <a:effectLst/>
                <a:latin typeface="Bookman Old Style" panose="02050604050505020204" pitchFamily="18" charset="0"/>
                <a:ea typeface="Calibri" panose="020F0502020204030204" pitchFamily="34" charset="0"/>
              </a:rPr>
              <a:t>of in </a:t>
            </a:r>
            <a:r>
              <a:rPr lang="en-US" sz="1800" spc="10" dirty="0">
                <a:solidFill>
                  <a:srgbClr val="231F20"/>
                </a:solidFill>
                <a:effectLst/>
                <a:latin typeface="Bookman Old Style" panose="02050604050505020204" pitchFamily="18" charset="0"/>
                <a:ea typeface="Calibri" panose="020F0502020204030204" pitchFamily="34" charset="0"/>
              </a:rPr>
              <a:t>the </a:t>
            </a:r>
            <a:r>
              <a:rPr lang="en-US" sz="1800" spc="15" dirty="0">
                <a:solidFill>
                  <a:srgbClr val="231F20"/>
                </a:solidFill>
                <a:effectLst/>
                <a:latin typeface="Bookman Old Style" panose="02050604050505020204" pitchFamily="18" charset="0"/>
                <a:ea typeface="Calibri" panose="020F0502020204030204" pitchFamily="34" charset="0"/>
              </a:rPr>
              <a:t>reinjection well </a:t>
            </a:r>
            <a:r>
              <a:rPr lang="en-US" sz="1800" dirty="0">
                <a:solidFill>
                  <a:srgbClr val="231F20"/>
                </a:solidFill>
                <a:effectLst/>
                <a:latin typeface="Bookman Old Style" panose="02050604050505020204" pitchFamily="18" charset="0"/>
                <a:ea typeface="Calibri" panose="020F0502020204030204" pitchFamily="34" charset="0"/>
              </a:rPr>
              <a:t>as </a:t>
            </a:r>
            <a:r>
              <a:rPr lang="en-US" sz="1800" spc="15" dirty="0">
                <a:solidFill>
                  <a:srgbClr val="231F20"/>
                </a:solidFill>
                <a:effectLst/>
                <a:latin typeface="Bookman Old Style" panose="02050604050505020204" pitchFamily="18" charset="0"/>
                <a:ea typeface="Calibri" panose="020F0502020204030204" pitchFamily="34" charset="0"/>
              </a:rPr>
              <a:t>shown </a:t>
            </a:r>
            <a:r>
              <a:rPr lang="en-US" sz="1800" dirty="0">
                <a:solidFill>
                  <a:srgbClr val="231F20"/>
                </a:solidFill>
                <a:effectLst/>
                <a:latin typeface="Bookman Old Style" panose="02050604050505020204" pitchFamily="18" charset="0"/>
                <a:ea typeface="Calibri" panose="020F0502020204030204" pitchFamily="34" charset="0"/>
              </a:rPr>
              <a:t>in </a:t>
            </a:r>
            <a:r>
              <a:rPr lang="en-US" sz="1800" spc="15" dirty="0">
                <a:solidFill>
                  <a:srgbClr val="231F20"/>
                </a:solidFill>
                <a:effectLst/>
                <a:latin typeface="Bookman Old Style" panose="02050604050505020204" pitchFamily="18" charset="0"/>
                <a:ea typeface="Calibri" panose="020F0502020204030204" pitchFamily="34" charset="0"/>
              </a:rPr>
              <a:t>Figure</a:t>
            </a:r>
            <a:r>
              <a:rPr lang="en-US" sz="180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The </a:t>
            </a:r>
            <a:r>
              <a:rPr lang="en-US" sz="1800" spc="25" dirty="0">
                <a:solidFill>
                  <a:srgbClr val="231F20"/>
                </a:solidFill>
                <a:effectLst/>
                <a:latin typeface="Bookman Old Style" panose="02050604050505020204" pitchFamily="18" charset="0"/>
                <a:ea typeface="Calibri" panose="020F0502020204030204" pitchFamily="34" charset="0"/>
              </a:rPr>
              <a:t>cycle </a:t>
            </a:r>
            <a:r>
              <a:rPr lang="en-US" sz="1800" spc="15" dirty="0">
                <a:solidFill>
                  <a:srgbClr val="231F20"/>
                </a:solidFill>
                <a:effectLst/>
                <a:latin typeface="Bookman Old Style" panose="02050604050505020204" pitchFamily="18" charset="0"/>
                <a:ea typeface="Calibri" panose="020F0502020204030204" pitchFamily="34" charset="0"/>
              </a:rPr>
              <a:t>used</a:t>
            </a:r>
            <a:r>
              <a:rPr lang="en-US" sz="1800" spc="195"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in</a:t>
            </a:r>
            <a:r>
              <a:rPr lang="en-US" sz="1800" spc="20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this</a:t>
            </a:r>
            <a:r>
              <a:rPr lang="en-US" sz="1800" spc="19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system</a:t>
            </a:r>
            <a:r>
              <a:rPr lang="en-US" sz="1800" spc="20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is</a:t>
            </a:r>
            <a:r>
              <a:rPr lang="en-US" sz="1800" spc="20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called</a:t>
            </a:r>
            <a:r>
              <a:rPr lang="en-US" sz="1800" spc="20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Rankine</a:t>
            </a:r>
            <a:r>
              <a:rPr lang="en-US" sz="1800" spc="200" dirty="0">
                <a:solidFill>
                  <a:srgbClr val="231F20"/>
                </a:solidFill>
                <a:effectLst/>
                <a:latin typeface="Bookman Old Style" panose="02050604050505020204" pitchFamily="18" charset="0"/>
                <a:ea typeface="Calibri" panose="020F0502020204030204" pitchFamily="34" charset="0"/>
              </a:rPr>
              <a:t> </a:t>
            </a:r>
            <a:r>
              <a:rPr lang="en-US" sz="1800" spc="20" dirty="0">
                <a:solidFill>
                  <a:srgbClr val="231F20"/>
                </a:solidFill>
                <a:effectLst/>
                <a:latin typeface="Bookman Old Style" panose="02050604050505020204" pitchFamily="18" charset="0"/>
                <a:ea typeface="Calibri" panose="020F0502020204030204" pitchFamily="34" charset="0"/>
              </a:rPr>
              <a:t>cycle</a:t>
            </a:r>
            <a:r>
              <a:rPr lang="en-US" sz="1800" spc="20" dirty="0">
                <a:solidFill>
                  <a:srgbClr val="231F20"/>
                </a:solidFill>
                <a:effectLst/>
                <a:latin typeface="Calibri" panose="020F0502020204030204" pitchFamily="34" charset="0"/>
                <a:ea typeface="Calibri" panose="020F0502020204030204" pitchFamily="34" charset="0"/>
              </a:rPr>
              <a:t>.</a:t>
            </a:r>
            <a:endParaRPr lang="en-IN" sz="1800" dirty="0">
              <a:effectLst/>
              <a:latin typeface="Calibri" panose="020F0502020204030204" pitchFamily="34" charset="0"/>
              <a:ea typeface="Calibri" panose="020F0502020204030204" pitchFamily="34" charset="0"/>
            </a:endParaRPr>
          </a:p>
          <a:p>
            <a:endParaRPr lang="en-IN" sz="1800" spc="0" dirty="0">
              <a:effectLst/>
              <a:latin typeface="Calibri" panose="020F0502020204030204" pitchFamily="34" charset="0"/>
              <a:ea typeface="Calibri" panose="020F0502020204030204" pitchFamily="34" charset="0"/>
            </a:endParaRPr>
          </a:p>
          <a:p>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402470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Bookman Old Style" pitchFamily="18" charset="0"/>
              </a:rPr>
              <a:t>Wet Steam or Liquid Dominated </a:t>
            </a:r>
            <a:endParaRPr lang="en-IN" dirty="0">
              <a:latin typeface="Bookman Old Style" pitchFamily="18" charset="0"/>
            </a:endParaRPr>
          </a:p>
        </p:txBody>
      </p:sp>
      <p:pic>
        <p:nvPicPr>
          <p:cNvPr id="7" name="Content Placeholder 6">
            <a:extLst>
              <a:ext uri="{FF2B5EF4-FFF2-40B4-BE49-F238E27FC236}">
                <a16:creationId xmlns:a16="http://schemas.microsoft.com/office/drawing/2014/main" id="{46050877-9C78-4E7C-AABC-856244218FD2}"/>
              </a:ext>
            </a:extLst>
          </p:cNvPr>
          <p:cNvPicPr>
            <a:picLocks noGrp="1" noChangeAspect="1"/>
          </p:cNvPicPr>
          <p:nvPr>
            <p:ph idx="1"/>
          </p:nvPr>
        </p:nvPicPr>
        <p:blipFill>
          <a:blip r:embed="rId2"/>
          <a:stretch>
            <a:fillRect/>
          </a:stretch>
        </p:blipFill>
        <p:spPr>
          <a:xfrm>
            <a:off x="1212749" y="1600200"/>
            <a:ext cx="6718501" cy="4525963"/>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latin typeface="Bookman Old Style" pitchFamily="18" charset="0"/>
              </a:rPr>
              <a:t/>
            </a:r>
            <a:br>
              <a:rPr lang="en-US" sz="2700" dirty="0">
                <a:latin typeface="Bookman Old Style" pitchFamily="18" charset="0"/>
              </a:rPr>
            </a:br>
            <a:r>
              <a:rPr lang="en-US" sz="2700" dirty="0">
                <a:latin typeface="Bookman Old Style" pitchFamily="18" charset="0"/>
              </a:rPr>
              <a:t>Double flash steam system in liquid dominated low temperature plant</a:t>
            </a:r>
            <a:r>
              <a:rPr lang="en-IN" dirty="0">
                <a:latin typeface="Bookman Old Style" pitchFamily="18" charset="0"/>
              </a:rPr>
              <a:t/>
            </a:r>
            <a:br>
              <a:rPr lang="en-IN" dirty="0">
                <a:latin typeface="Bookman Old Style" pitchFamily="18" charset="0"/>
              </a:rPr>
            </a:br>
            <a:endParaRPr lang="en-IN" dirty="0"/>
          </a:p>
        </p:txBody>
      </p:sp>
      <p:pic>
        <p:nvPicPr>
          <p:cNvPr id="6" name="Content Placeholder 5">
            <a:extLst>
              <a:ext uri="{FF2B5EF4-FFF2-40B4-BE49-F238E27FC236}">
                <a16:creationId xmlns:a16="http://schemas.microsoft.com/office/drawing/2014/main" id="{B15AF9CF-4CE6-4D08-8547-3DE4CD440593}"/>
              </a:ext>
            </a:extLst>
          </p:cNvPr>
          <p:cNvPicPr>
            <a:picLocks noGrp="1" noChangeAspect="1"/>
          </p:cNvPicPr>
          <p:nvPr>
            <p:ph idx="1"/>
          </p:nvPr>
        </p:nvPicPr>
        <p:blipFill>
          <a:blip r:embed="rId2"/>
          <a:stretch>
            <a:fillRect/>
          </a:stretch>
        </p:blipFill>
        <p:spPr>
          <a:xfrm>
            <a:off x="816674" y="1600200"/>
            <a:ext cx="7510652" cy="4525963"/>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Bookman Old Style" pitchFamily="18" charset="0"/>
              </a:rPr>
              <a:t>Binary Fluid Hydrothermal System</a:t>
            </a:r>
            <a:endParaRPr lang="en-IN" sz="3600" dirty="0">
              <a:latin typeface="Bookman Old Style" pitchFamily="18" charset="0"/>
            </a:endParaRPr>
          </a:p>
        </p:txBody>
      </p:sp>
      <p:pic>
        <p:nvPicPr>
          <p:cNvPr id="6" name="Content Placeholder 5">
            <a:extLst>
              <a:ext uri="{FF2B5EF4-FFF2-40B4-BE49-F238E27FC236}">
                <a16:creationId xmlns:a16="http://schemas.microsoft.com/office/drawing/2014/main" id="{99BA89D6-7251-424C-9744-950EDCFD9E99}"/>
              </a:ext>
            </a:extLst>
          </p:cNvPr>
          <p:cNvPicPr>
            <a:picLocks noGrp="1" noChangeAspect="1"/>
          </p:cNvPicPr>
          <p:nvPr>
            <p:ph idx="1"/>
          </p:nvPr>
        </p:nvPicPr>
        <p:blipFill>
          <a:blip r:embed="rId2"/>
          <a:stretch>
            <a:fillRect/>
          </a:stretch>
        </p:blipFill>
        <p:spPr>
          <a:xfrm>
            <a:off x="507785" y="1600200"/>
            <a:ext cx="8128429" cy="452596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Bookman Old Style" pitchFamily="18" charset="0"/>
              </a:rPr>
              <a:t>Binary Fluid Hydrothermal System</a:t>
            </a:r>
            <a:endParaRPr lang="en-IN" sz="3600" dirty="0"/>
          </a:p>
        </p:txBody>
      </p:sp>
      <p:pic>
        <p:nvPicPr>
          <p:cNvPr id="4" name="Picture 6" descr="binarycycle"/>
          <p:cNvPicPr>
            <a:picLocks noGrp="1" noChangeAspect="1" noChangeArrowheads="1"/>
          </p:cNvPicPr>
          <p:nvPr>
            <p:ph idx="1"/>
          </p:nvPr>
        </p:nvPicPr>
        <p:blipFill>
          <a:blip r:embed="rId2"/>
          <a:srcRect/>
          <a:stretch>
            <a:fillRect/>
          </a:stretch>
        </p:blipFill>
        <p:spPr bwMode="auto">
          <a:xfrm>
            <a:off x="1905000" y="1710531"/>
            <a:ext cx="5334000" cy="43053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D2FE-57F0-458C-9B68-B50540E9E160}"/>
              </a:ext>
            </a:extLst>
          </p:cNvPr>
          <p:cNvSpPr>
            <a:spLocks noGrp="1"/>
          </p:cNvSpPr>
          <p:nvPr>
            <p:ph type="title"/>
          </p:nvPr>
        </p:nvSpPr>
        <p:spPr/>
        <p:txBody>
          <a:bodyPr>
            <a:normAutofit/>
          </a:bodyPr>
          <a:lstStyle/>
          <a:p>
            <a:pPr algn="l"/>
            <a:r>
              <a:rPr lang="en-US" sz="2800" dirty="0">
                <a:latin typeface="Bookman Old Style" pitchFamily="18" charset="0"/>
              </a:rPr>
              <a:t>Wet Steam or Liquid Dominated </a:t>
            </a:r>
            <a:endParaRPr lang="en-IN" sz="2800" dirty="0"/>
          </a:p>
        </p:txBody>
      </p:sp>
      <p:sp>
        <p:nvSpPr>
          <p:cNvPr id="3" name="Content Placeholder 2">
            <a:extLst>
              <a:ext uri="{FF2B5EF4-FFF2-40B4-BE49-F238E27FC236}">
                <a16:creationId xmlns:a16="http://schemas.microsoft.com/office/drawing/2014/main" id="{C508E307-7772-4E19-81A1-32026A7A320B}"/>
              </a:ext>
            </a:extLst>
          </p:cNvPr>
          <p:cNvSpPr>
            <a:spLocks noGrp="1"/>
          </p:cNvSpPr>
          <p:nvPr>
            <p:ph idx="1"/>
          </p:nvPr>
        </p:nvSpPr>
        <p:spPr>
          <a:xfrm>
            <a:off x="609599" y="2776847"/>
            <a:ext cx="7772401" cy="4682412"/>
          </a:xfrm>
        </p:spPr>
        <p:txBody>
          <a:bodyPr>
            <a:normAutofit/>
          </a:bodyPr>
          <a:lstStyle/>
          <a:p>
            <a:pPr marL="0" indent="0" algn="just">
              <a:buNone/>
            </a:pPr>
            <a:r>
              <a:rPr lang="en-US" sz="1600" b="1" dirty="0">
                <a:solidFill>
                  <a:srgbClr val="231F20"/>
                </a:solidFill>
                <a:effectLst/>
                <a:latin typeface="Bookman Old Style" panose="02050604050505020204" pitchFamily="18" charset="0"/>
                <a:ea typeface="Calibri" panose="020F0502020204030204" pitchFamily="34" charset="0"/>
                <a:cs typeface="Calibri" panose="020F0502020204030204" pitchFamily="34" charset="0"/>
              </a:rPr>
              <a:t>Liquid dominated high-temperature plant or system.  </a:t>
            </a:r>
            <a:r>
              <a:rPr lang="en-US" sz="1600" dirty="0">
                <a:solidFill>
                  <a:srgbClr val="231F20"/>
                </a:solidFill>
                <a:effectLst/>
                <a:latin typeface="Bookman Old Style" panose="02050604050505020204" pitchFamily="18" charset="0"/>
                <a:ea typeface="Calibri" panose="020F0502020204030204" pitchFamily="34" charset="0"/>
              </a:rPr>
              <a:t>The type of plant or </a:t>
            </a:r>
            <a:r>
              <a:rPr lang="en-US" sz="1600" spc="10" dirty="0">
                <a:solidFill>
                  <a:srgbClr val="231F20"/>
                </a:solidFill>
                <a:effectLst/>
                <a:latin typeface="Bookman Old Style" panose="02050604050505020204" pitchFamily="18" charset="0"/>
                <a:ea typeface="Calibri" panose="020F0502020204030204" pitchFamily="34" charset="0"/>
              </a:rPr>
              <a:t>system   </a:t>
            </a:r>
            <a:r>
              <a:rPr lang="en-US" sz="1600" dirty="0">
                <a:solidFill>
                  <a:srgbClr val="231F20"/>
                </a:solidFill>
                <a:effectLst/>
                <a:latin typeface="Bookman Old Style" panose="02050604050505020204" pitchFamily="18" charset="0"/>
                <a:ea typeface="Calibri" panose="020F0502020204030204" pitchFamily="34" charset="0"/>
              </a:rPr>
              <a:t>is used where hydrothermal reservoir has temperature and pressure of 230°C </a:t>
            </a:r>
            <a:r>
              <a:rPr lang="en-US" sz="1600" spc="10" dirty="0">
                <a:solidFill>
                  <a:srgbClr val="231F20"/>
                </a:solidFill>
                <a:effectLst/>
                <a:latin typeface="Bookman Old Style" panose="02050604050505020204" pitchFamily="18" charset="0"/>
                <a:ea typeface="Calibri" panose="020F0502020204030204" pitchFamily="34" charset="0"/>
              </a:rPr>
              <a:t>and      </a:t>
            </a:r>
            <a:r>
              <a:rPr lang="en-US" sz="1600" dirty="0">
                <a:solidFill>
                  <a:srgbClr val="231F20"/>
                </a:solidFill>
                <a:effectLst/>
                <a:latin typeface="Bookman Old Style" panose="02050604050505020204" pitchFamily="18" charset="0"/>
                <a:ea typeface="Calibri" panose="020F0502020204030204" pitchFamily="34" charset="0"/>
              </a:rPr>
              <a:t>40 atm respectively. The plant consists of flash evaporator to obtain dry steam from high temperature wet steam by lowering pressure in it, turbine </a:t>
            </a:r>
            <a:r>
              <a:rPr lang="en-US" sz="1600" dirty="0" smtClean="0">
                <a:solidFill>
                  <a:srgbClr val="231F20"/>
                </a:solidFill>
                <a:effectLst/>
                <a:latin typeface="Bookman Old Style" panose="02050604050505020204" pitchFamily="18" charset="0"/>
                <a:ea typeface="Calibri" panose="020F0502020204030204" pitchFamily="34" charset="0"/>
              </a:rPr>
              <a:t>which </a:t>
            </a:r>
            <a:r>
              <a:rPr lang="en-US" sz="1600" dirty="0">
                <a:solidFill>
                  <a:srgbClr val="231F20"/>
                </a:solidFill>
                <a:effectLst/>
                <a:latin typeface="Bookman Old Style" panose="02050604050505020204" pitchFamily="18" charset="0"/>
                <a:ea typeface="Calibri" panose="020F0502020204030204" pitchFamily="34" charset="0"/>
              </a:rPr>
              <a:t>directly coupled generator to extract energy from dry </a:t>
            </a:r>
            <a:r>
              <a:rPr lang="en-US" sz="1600" spc="10" dirty="0">
                <a:solidFill>
                  <a:srgbClr val="231F20"/>
                </a:solidFill>
                <a:effectLst/>
                <a:latin typeface="Bookman Old Style" panose="02050604050505020204" pitchFamily="18" charset="0"/>
                <a:ea typeface="Calibri" panose="020F0502020204030204" pitchFamily="34" charset="0"/>
              </a:rPr>
              <a:t>steam, condenser </a:t>
            </a:r>
            <a:r>
              <a:rPr lang="en-US" sz="1600" dirty="0">
                <a:solidFill>
                  <a:srgbClr val="231F20"/>
                </a:solidFill>
                <a:effectLst/>
                <a:latin typeface="Bookman Old Style" panose="02050604050505020204" pitchFamily="18" charset="0"/>
                <a:ea typeface="Calibri" panose="020F0502020204030204" pitchFamily="34" charset="0"/>
              </a:rPr>
              <a:t>to </a:t>
            </a:r>
            <a:r>
              <a:rPr lang="en-US" sz="1600" spc="10" dirty="0">
                <a:solidFill>
                  <a:srgbClr val="231F20"/>
                </a:solidFill>
                <a:effectLst/>
                <a:latin typeface="Bookman Old Style" panose="02050604050505020204" pitchFamily="18" charset="0"/>
                <a:ea typeface="Calibri" panose="020F0502020204030204" pitchFamily="34" charset="0"/>
              </a:rPr>
              <a:t>condense </a:t>
            </a:r>
            <a:r>
              <a:rPr lang="en-US" sz="1600" dirty="0">
                <a:solidFill>
                  <a:srgbClr val="231F20"/>
                </a:solidFill>
                <a:effectLst/>
                <a:latin typeface="Bookman Old Style" panose="02050604050505020204" pitchFamily="18" charset="0"/>
                <a:ea typeface="Calibri" panose="020F0502020204030204" pitchFamily="34" charset="0"/>
              </a:rPr>
              <a:t>used </a:t>
            </a:r>
            <a:r>
              <a:rPr lang="en-US" sz="1600" spc="10" dirty="0">
                <a:solidFill>
                  <a:srgbClr val="231F20"/>
                </a:solidFill>
                <a:effectLst/>
                <a:latin typeface="Bookman Old Style" panose="02050604050505020204" pitchFamily="18" charset="0"/>
                <a:ea typeface="Calibri" panose="020F0502020204030204" pitchFamily="34" charset="0"/>
              </a:rPr>
              <a:t>steam </a:t>
            </a:r>
            <a:r>
              <a:rPr lang="en-US" sz="1600" dirty="0">
                <a:solidFill>
                  <a:srgbClr val="231F20"/>
                </a:solidFill>
                <a:effectLst/>
                <a:latin typeface="Bookman Old Style" panose="02050604050505020204" pitchFamily="18" charset="0"/>
                <a:ea typeface="Calibri" panose="020F0502020204030204" pitchFamily="34" charset="0"/>
              </a:rPr>
              <a:t>into water and cooling tower to cool the warm water. The excess water is disposed of in  the ground as shown in Figure. </a:t>
            </a:r>
          </a:p>
          <a:p>
            <a:pPr marL="0" indent="0" algn="just">
              <a:buNone/>
            </a:pPr>
            <a:r>
              <a:rPr lang="en-US" sz="1600" dirty="0">
                <a:solidFill>
                  <a:srgbClr val="231F20"/>
                </a:solidFill>
                <a:effectLst/>
                <a:latin typeface="Bookman Old Style" panose="02050604050505020204" pitchFamily="18" charset="0"/>
                <a:ea typeface="Calibri" panose="020F0502020204030204" pitchFamily="34" charset="0"/>
              </a:rPr>
              <a:t>In dual flash system, the hot water is flashed in   two flash evaporators in two stages. Steam obtained in the first stage is used in </a:t>
            </a:r>
            <a:r>
              <a:rPr lang="en-US" sz="1600" spc="10" dirty="0">
                <a:solidFill>
                  <a:srgbClr val="231F20"/>
                </a:solidFill>
                <a:effectLst/>
                <a:latin typeface="Bookman Old Style" panose="02050604050505020204" pitchFamily="18" charset="0"/>
                <a:ea typeface="Calibri" panose="020F0502020204030204" pitchFamily="34" charset="0"/>
              </a:rPr>
              <a:t>low  </a:t>
            </a:r>
            <a:r>
              <a:rPr lang="en-US" sz="1600" dirty="0">
                <a:solidFill>
                  <a:srgbClr val="231F20"/>
                </a:solidFill>
                <a:effectLst/>
                <a:latin typeface="Bookman Old Style" panose="02050604050505020204" pitchFamily="18" charset="0"/>
                <a:ea typeface="Calibri" panose="020F0502020204030204" pitchFamily="34" charset="0"/>
              </a:rPr>
              <a:t>pressure turbine and steam is again flashed to obtain high pressure to be used in high pressure turbine as shown in Figure. The 50 MW </a:t>
            </a:r>
            <a:r>
              <a:rPr lang="en-US" sz="1600" dirty="0" err="1">
                <a:solidFill>
                  <a:srgbClr val="231F20"/>
                </a:solidFill>
                <a:effectLst/>
                <a:latin typeface="Bookman Old Style" panose="02050604050505020204" pitchFamily="18" charset="0"/>
                <a:ea typeface="Calibri" panose="020F0502020204030204" pitchFamily="34" charset="0"/>
              </a:rPr>
              <a:t>Hatchobane</a:t>
            </a:r>
            <a:r>
              <a:rPr lang="en-US" sz="1600" dirty="0">
                <a:solidFill>
                  <a:srgbClr val="231F20"/>
                </a:solidFill>
                <a:effectLst/>
                <a:latin typeface="Bookman Old Style" panose="02050604050505020204" pitchFamily="18" charset="0"/>
                <a:ea typeface="Calibri" panose="020F0502020204030204" pitchFamily="34" charset="0"/>
              </a:rPr>
              <a:t> plant, Kyushu in Japan is a double flash</a:t>
            </a:r>
            <a:r>
              <a:rPr lang="en-US" sz="1600" spc="-90" dirty="0">
                <a:solidFill>
                  <a:srgbClr val="231F20"/>
                </a:solidFill>
                <a:effectLst/>
                <a:latin typeface="Bookman Old Style" panose="02050604050505020204" pitchFamily="18" charset="0"/>
                <a:ea typeface="Calibri" panose="020F0502020204030204" pitchFamily="34" charset="0"/>
              </a:rPr>
              <a:t> </a:t>
            </a:r>
            <a:r>
              <a:rPr lang="en-US" sz="1600" dirty="0">
                <a:solidFill>
                  <a:srgbClr val="231F20"/>
                </a:solidFill>
                <a:effectLst/>
                <a:latin typeface="Bookman Old Style" panose="02050604050505020204" pitchFamily="18" charset="0"/>
                <a:ea typeface="Calibri" panose="020F0502020204030204" pitchFamily="34" charset="0"/>
              </a:rPr>
              <a:t>system.</a:t>
            </a:r>
            <a:endParaRPr lang="en-IN" sz="1600" dirty="0">
              <a:effectLst/>
              <a:latin typeface="Bookman Old Style" panose="02050604050505020204" pitchFamily="18" charset="0"/>
              <a:ea typeface="Calibri" panose="020F0502020204030204" pitchFamily="34" charset="0"/>
            </a:endParaRPr>
          </a:p>
          <a:p>
            <a:endParaRPr lang="en-IN" dirty="0"/>
          </a:p>
        </p:txBody>
      </p:sp>
      <p:pic>
        <p:nvPicPr>
          <p:cNvPr id="9" name="Picture 8">
            <a:extLst>
              <a:ext uri="{FF2B5EF4-FFF2-40B4-BE49-F238E27FC236}">
                <a16:creationId xmlns:a16="http://schemas.microsoft.com/office/drawing/2014/main" id="{85D3898E-5E27-4718-A383-13BF44392374}"/>
              </a:ext>
            </a:extLst>
          </p:cNvPr>
          <p:cNvPicPr>
            <a:picLocks noChangeAspect="1"/>
          </p:cNvPicPr>
          <p:nvPr/>
        </p:nvPicPr>
        <p:blipFill>
          <a:blip r:embed="rId2"/>
          <a:stretch>
            <a:fillRect/>
          </a:stretch>
        </p:blipFill>
        <p:spPr>
          <a:xfrm>
            <a:off x="609600" y="1676400"/>
            <a:ext cx="7924800" cy="1100447"/>
          </a:xfrm>
          <a:prstGeom prst="rect">
            <a:avLst/>
          </a:prstGeom>
        </p:spPr>
      </p:pic>
    </p:spTree>
    <p:extLst>
      <p:ext uri="{BB962C8B-B14F-4D97-AF65-F5344CB8AC3E}">
        <p14:creationId xmlns:p14="http://schemas.microsoft.com/office/powerpoint/2010/main" val="117418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ookman Old Style" pitchFamily="18" charset="0"/>
              </a:rPr>
              <a:t>Introduction</a:t>
            </a:r>
            <a:endParaRPr lang="en-IN" dirty="0">
              <a:latin typeface="Bookman Old Style" pitchFamily="18" charset="0"/>
            </a:endParaRPr>
          </a:p>
        </p:txBody>
      </p:sp>
      <p:sp>
        <p:nvSpPr>
          <p:cNvPr id="3" name="Content Placeholder 2"/>
          <p:cNvSpPr>
            <a:spLocks noGrp="1"/>
          </p:cNvSpPr>
          <p:nvPr>
            <p:ph idx="1"/>
          </p:nvPr>
        </p:nvSpPr>
        <p:spPr/>
        <p:txBody>
          <a:bodyPr>
            <a:normAutofit/>
          </a:bodyPr>
          <a:lstStyle/>
          <a:p>
            <a:pPr algn="just"/>
            <a:r>
              <a:rPr lang="en-US" sz="2800" dirty="0">
                <a:latin typeface="Bookman Old Style" pitchFamily="18" charset="0"/>
              </a:rPr>
              <a:t>Geothermal Energy is the thermal energy present in the interior of the earth. </a:t>
            </a:r>
          </a:p>
          <a:p>
            <a:pPr algn="just"/>
            <a:r>
              <a:rPr lang="en-US" sz="2800" dirty="0">
                <a:latin typeface="Bookman Old Style" pitchFamily="18" charset="0"/>
              </a:rPr>
              <a:t>Volcanoes, geysers  and hot springs are visible signs of large amounts of heat lying in the earth interior.</a:t>
            </a:r>
          </a:p>
          <a:p>
            <a:pPr algn="just"/>
            <a:r>
              <a:rPr lang="en-US" sz="2800" dirty="0">
                <a:latin typeface="Bookman Old Style" pitchFamily="18" charset="0"/>
              </a:rPr>
              <a:t>Although the amount of thermal energy with in the earth is very large, but useful geothermal energy can be extracted at only certain suitable sites. </a:t>
            </a:r>
            <a:endParaRPr lang="en-IN" sz="2800" dirty="0">
              <a:latin typeface="Bookman Old Style"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095B-FD4C-4A4C-B17D-25086BCF6A46}"/>
              </a:ext>
            </a:extLst>
          </p:cNvPr>
          <p:cNvSpPr>
            <a:spLocks noGrp="1"/>
          </p:cNvSpPr>
          <p:nvPr>
            <p:ph type="title"/>
          </p:nvPr>
        </p:nvSpPr>
        <p:spPr/>
        <p:txBody>
          <a:bodyPr>
            <a:normAutofit/>
          </a:bodyPr>
          <a:lstStyle/>
          <a:p>
            <a:pPr algn="l"/>
            <a:r>
              <a:rPr lang="en-US" sz="3200" dirty="0">
                <a:latin typeface="Bookman Old Style" pitchFamily="18" charset="0"/>
              </a:rPr>
              <a:t>Wet Steam or Liquid Dominated </a:t>
            </a:r>
            <a:endParaRPr lang="en-IN" sz="3200" dirty="0"/>
          </a:p>
        </p:txBody>
      </p:sp>
      <p:sp>
        <p:nvSpPr>
          <p:cNvPr id="3" name="Content Placeholder 2">
            <a:extLst>
              <a:ext uri="{FF2B5EF4-FFF2-40B4-BE49-F238E27FC236}">
                <a16:creationId xmlns:a16="http://schemas.microsoft.com/office/drawing/2014/main" id="{5B45DB3F-8956-44E9-AAE1-498AF318A37B}"/>
              </a:ext>
            </a:extLst>
          </p:cNvPr>
          <p:cNvSpPr>
            <a:spLocks noGrp="1"/>
          </p:cNvSpPr>
          <p:nvPr>
            <p:ph idx="1"/>
          </p:nvPr>
        </p:nvSpPr>
        <p:spPr/>
        <p:txBody>
          <a:bodyPr/>
          <a:lstStyle/>
          <a:p>
            <a:pPr algn="just"/>
            <a:r>
              <a:rPr lang="en-US" sz="1800" b="1" dirty="0">
                <a:solidFill>
                  <a:srgbClr val="231F20"/>
                </a:solidFill>
                <a:effectLst/>
                <a:latin typeface="Bookman Old Style" panose="02050604050505020204" pitchFamily="18" charset="0"/>
                <a:ea typeface="Calibri" panose="020F0502020204030204" pitchFamily="34" charset="0"/>
                <a:cs typeface="Calibri" panose="020F0502020204030204" pitchFamily="34" charset="0"/>
              </a:rPr>
              <a:t>Liquid dominated low-temperature plant or system. </a:t>
            </a:r>
            <a:r>
              <a:rPr lang="en-US" sz="1800" dirty="0">
                <a:solidFill>
                  <a:srgbClr val="231F20"/>
                </a:solidFill>
                <a:effectLst/>
                <a:latin typeface="Bookman Old Style" panose="02050604050505020204" pitchFamily="18" charset="0"/>
                <a:ea typeface="Calibri" panose="020F0502020204030204" pitchFamily="34" charset="0"/>
              </a:rPr>
              <a:t>The water available </a:t>
            </a:r>
            <a:r>
              <a:rPr lang="en-US" sz="1800" spc="10" dirty="0">
                <a:solidFill>
                  <a:srgbClr val="231F20"/>
                </a:solidFill>
                <a:effectLst/>
                <a:latin typeface="Bookman Old Style" panose="02050604050505020204" pitchFamily="18" charset="0"/>
                <a:ea typeface="Calibri" panose="020F0502020204030204" pitchFamily="34" charset="0"/>
              </a:rPr>
              <a:t>from </a:t>
            </a:r>
            <a:r>
              <a:rPr lang="en-US" sz="1800" spc="15" dirty="0">
                <a:solidFill>
                  <a:srgbClr val="231F20"/>
                </a:solidFill>
                <a:effectLst/>
                <a:latin typeface="Bookman Old Style" panose="02050604050505020204" pitchFamily="18" charset="0"/>
                <a:ea typeface="Calibri" panose="020F0502020204030204" pitchFamily="34" charset="0"/>
              </a:rPr>
              <a:t>the </a:t>
            </a:r>
            <a:r>
              <a:rPr lang="en-US" sz="1800" dirty="0">
                <a:solidFill>
                  <a:srgbClr val="231F20"/>
                </a:solidFill>
                <a:effectLst/>
                <a:latin typeface="Bookman Old Style" panose="02050604050505020204" pitchFamily="18" charset="0"/>
                <a:ea typeface="Calibri" panose="020F0502020204030204" pitchFamily="34" charset="0"/>
              </a:rPr>
              <a:t>hydrothermal reservoir is at low temperature range of 90–l75°C, which is insufficient  to</a:t>
            </a:r>
            <a:r>
              <a:rPr lang="en-US" sz="1800" spc="11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produce</a:t>
            </a:r>
            <a:r>
              <a:rPr lang="en-US" sz="1800" spc="11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steam</a:t>
            </a:r>
            <a:r>
              <a:rPr lang="en-US" sz="1800" spc="11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using</a:t>
            </a:r>
            <a:r>
              <a:rPr lang="en-US" sz="1800" spc="11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a</a:t>
            </a:r>
            <a:r>
              <a:rPr lang="en-US" sz="1800" spc="115"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flash</a:t>
            </a:r>
            <a:r>
              <a:rPr lang="en-US" sz="1800" spc="11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evaporator.</a:t>
            </a:r>
            <a:r>
              <a:rPr lang="en-US" sz="1800" spc="45"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A</a:t>
            </a:r>
            <a:r>
              <a:rPr lang="en-US" sz="1800" spc="8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low</a:t>
            </a:r>
            <a:r>
              <a:rPr lang="en-US" sz="1800" spc="11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boiling</a:t>
            </a:r>
            <a:r>
              <a:rPr lang="en-US" sz="1800" spc="11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point</a:t>
            </a:r>
            <a:r>
              <a:rPr lang="en-US" sz="1800" spc="115"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refrigerant</a:t>
            </a:r>
            <a:r>
              <a:rPr lang="en-US" sz="1800" spc="11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is</a:t>
            </a:r>
            <a:r>
              <a:rPr lang="en-US" sz="1800" spc="11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used</a:t>
            </a:r>
            <a:r>
              <a:rPr lang="en-US" sz="1800" spc="11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as a working medium. The plant runs on binary cycle. The refrigerant is evaporated in a heat exchanger using the heat of water obtained from hydrothermal reservoir. The refrigerant </a:t>
            </a:r>
            <a:r>
              <a:rPr lang="en-US" sz="1800" dirty="0" err="1">
                <a:solidFill>
                  <a:srgbClr val="231F20"/>
                </a:solidFill>
                <a:effectLst/>
                <a:latin typeface="Bookman Old Style" panose="02050604050505020204" pitchFamily="18" charset="0"/>
                <a:ea typeface="Calibri" panose="020F0502020204030204" pitchFamily="34" charset="0"/>
              </a:rPr>
              <a:t>vapour</a:t>
            </a:r>
            <a:r>
              <a:rPr lang="en-US" sz="1800" dirty="0">
                <a:solidFill>
                  <a:srgbClr val="231F20"/>
                </a:solidFill>
                <a:effectLst/>
                <a:latin typeface="Bookman Old Style" panose="02050604050505020204" pitchFamily="18" charset="0"/>
                <a:ea typeface="Calibri" panose="020F0502020204030204" pitchFamily="34" charset="0"/>
              </a:rPr>
              <a:t> runs the turbine with a generator coupled to it. The used refrigerant </a:t>
            </a:r>
            <a:r>
              <a:rPr lang="en-US" sz="1800" dirty="0" err="1">
                <a:solidFill>
                  <a:srgbClr val="231F20"/>
                </a:solidFill>
                <a:effectLst/>
                <a:latin typeface="Bookman Old Style" panose="02050604050505020204" pitchFamily="18" charset="0"/>
                <a:ea typeface="Calibri" panose="020F0502020204030204" pitchFamily="34" charset="0"/>
              </a:rPr>
              <a:t>vapour</a:t>
            </a:r>
            <a:r>
              <a:rPr lang="en-US" sz="1800" dirty="0">
                <a:solidFill>
                  <a:srgbClr val="231F20"/>
                </a:solidFill>
                <a:effectLst/>
                <a:latin typeface="Bookman Old Style" panose="02050604050505020204" pitchFamily="18" charset="0"/>
                <a:ea typeface="Calibri" panose="020F0502020204030204" pitchFamily="34" charset="0"/>
              </a:rPr>
              <a:t> is condensed in a condenser. The cooled water for cooling in condenser is obtained from a cooling tower. The binary cycle system is shown in Figure. Kamchatka binary cycle plant in Russia is a 680 kW capacity plant using hot hydrothermal water at 80°C. The working fluid is Freon-l2.</a:t>
            </a:r>
            <a:endParaRPr lang="en-IN" sz="1800" dirty="0">
              <a:effectLst/>
              <a:latin typeface="Bookman Old Style" panose="02050604050505020204" pitchFamily="18" charset="0"/>
              <a:ea typeface="Calibri" panose="020F0502020204030204" pitchFamily="34" charset="0"/>
            </a:endParaRPr>
          </a:p>
          <a:p>
            <a:endParaRPr lang="en-IN" sz="1800" dirty="0">
              <a:effectLst/>
              <a:latin typeface="Calibri" panose="020F0502020204030204" pitchFamily="34" charset="0"/>
              <a:ea typeface="Calibri" panose="020F0502020204030204" pitchFamily="34" charset="0"/>
            </a:endParaRPr>
          </a:p>
          <a:p>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3222318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ookman Old Style" pitchFamily="18" charset="0"/>
              </a:rPr>
              <a:t>Hot Dry rock resource</a:t>
            </a:r>
            <a:endParaRPr lang="en-IN" dirty="0">
              <a:latin typeface="Bookman Old Style" pitchFamily="18" charset="0"/>
            </a:endParaRPr>
          </a:p>
        </p:txBody>
      </p:sp>
      <p:pic>
        <p:nvPicPr>
          <p:cNvPr id="6" name="Content Placeholder 5">
            <a:extLst>
              <a:ext uri="{FF2B5EF4-FFF2-40B4-BE49-F238E27FC236}">
                <a16:creationId xmlns:a16="http://schemas.microsoft.com/office/drawing/2014/main" id="{CF5CBAF8-F223-4BFA-A10E-55E9F1D7AEEC}"/>
              </a:ext>
            </a:extLst>
          </p:cNvPr>
          <p:cNvPicPr>
            <a:picLocks noGrp="1" noChangeAspect="1"/>
          </p:cNvPicPr>
          <p:nvPr>
            <p:ph idx="1"/>
          </p:nvPr>
        </p:nvPicPr>
        <p:blipFill>
          <a:blip r:embed="rId2"/>
          <a:stretch>
            <a:fillRect/>
          </a:stretch>
        </p:blipFill>
        <p:spPr>
          <a:xfrm>
            <a:off x="858828" y="1600200"/>
            <a:ext cx="7426343" cy="4525963"/>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20CD-6FD8-4868-A506-6875A153D36B}"/>
              </a:ext>
            </a:extLst>
          </p:cNvPr>
          <p:cNvSpPr>
            <a:spLocks noGrp="1"/>
          </p:cNvSpPr>
          <p:nvPr>
            <p:ph type="title"/>
          </p:nvPr>
        </p:nvSpPr>
        <p:spPr/>
        <p:txBody>
          <a:bodyPr>
            <a:normAutofit/>
          </a:bodyPr>
          <a:lstStyle/>
          <a:p>
            <a:pPr algn="l"/>
            <a:r>
              <a:rPr lang="en-US" sz="3600" dirty="0">
                <a:latin typeface="Bookman Old Style" pitchFamily="18" charset="0"/>
              </a:rPr>
              <a:t>Hot Dry rock resource</a:t>
            </a:r>
            <a:endParaRPr lang="en-IN" sz="3600" dirty="0"/>
          </a:p>
        </p:txBody>
      </p:sp>
      <p:sp>
        <p:nvSpPr>
          <p:cNvPr id="3" name="Content Placeholder 2">
            <a:extLst>
              <a:ext uri="{FF2B5EF4-FFF2-40B4-BE49-F238E27FC236}">
                <a16:creationId xmlns:a16="http://schemas.microsoft.com/office/drawing/2014/main" id="{9D864AE9-165D-4161-8386-5736D1D1E245}"/>
              </a:ext>
            </a:extLst>
          </p:cNvPr>
          <p:cNvSpPr>
            <a:spLocks noGrp="1"/>
          </p:cNvSpPr>
          <p:nvPr>
            <p:ph idx="1"/>
          </p:nvPr>
        </p:nvSpPr>
        <p:spPr/>
        <p:txBody>
          <a:bodyPr/>
          <a:lstStyle/>
          <a:p>
            <a:pPr marL="0" indent="0" algn="just">
              <a:buNone/>
            </a:pPr>
            <a:r>
              <a:rPr lang="en-US" sz="1800" spc="10" dirty="0">
                <a:solidFill>
                  <a:srgbClr val="231F20"/>
                </a:solidFill>
                <a:effectLst/>
                <a:latin typeface="Bookman Old Style" panose="02050604050505020204" pitchFamily="18" charset="0"/>
                <a:ea typeface="Calibri" panose="020F0502020204030204" pitchFamily="34" charset="0"/>
              </a:rPr>
              <a:t>Hot dry </a:t>
            </a:r>
            <a:r>
              <a:rPr lang="en-US" sz="1800" spc="15" dirty="0">
                <a:solidFill>
                  <a:srgbClr val="231F20"/>
                </a:solidFill>
                <a:effectLst/>
                <a:latin typeface="Bookman Old Style" panose="02050604050505020204" pitchFamily="18" charset="0"/>
                <a:ea typeface="Calibri" panose="020F0502020204030204" pitchFamily="34" charset="0"/>
              </a:rPr>
              <a:t>rocks (HDR) resources </a:t>
            </a:r>
            <a:r>
              <a:rPr lang="en-US" sz="1800" dirty="0">
                <a:solidFill>
                  <a:srgbClr val="231F20"/>
                </a:solidFill>
                <a:effectLst/>
                <a:latin typeface="Bookman Old Style" panose="02050604050505020204" pitchFamily="18" charset="0"/>
                <a:ea typeface="Calibri" panose="020F0502020204030204" pitchFamily="34" charset="0"/>
              </a:rPr>
              <a:t>or </a:t>
            </a:r>
            <a:r>
              <a:rPr lang="en-US" sz="1800" spc="10" dirty="0">
                <a:solidFill>
                  <a:srgbClr val="231F20"/>
                </a:solidFill>
                <a:effectLst/>
                <a:latin typeface="Bookman Old Style" panose="02050604050505020204" pitchFamily="18" charset="0"/>
                <a:ea typeface="Calibri" panose="020F0502020204030204" pitchFamily="34" charset="0"/>
              </a:rPr>
              <a:t>dry </a:t>
            </a:r>
            <a:r>
              <a:rPr lang="en-US" sz="1800" spc="15" dirty="0">
                <a:solidFill>
                  <a:srgbClr val="231F20"/>
                </a:solidFill>
                <a:effectLst/>
                <a:latin typeface="Bookman Old Style" panose="02050604050505020204" pitchFamily="18" charset="0"/>
                <a:ea typeface="Calibri" panose="020F0502020204030204" pitchFamily="34" charset="0"/>
              </a:rPr>
              <a:t>geothermal fields </a:t>
            </a:r>
            <a:r>
              <a:rPr lang="en-US" sz="1800" spc="10" dirty="0">
                <a:solidFill>
                  <a:srgbClr val="231F20"/>
                </a:solidFill>
                <a:effectLst/>
                <a:latin typeface="Bookman Old Style" panose="02050604050505020204" pitchFamily="18" charset="0"/>
                <a:ea typeface="Calibri" panose="020F0502020204030204" pitchFamily="34" charset="0"/>
              </a:rPr>
              <a:t>are </a:t>
            </a:r>
            <a:r>
              <a:rPr lang="en-US" sz="1800" spc="15" dirty="0">
                <a:solidFill>
                  <a:srgbClr val="231F20"/>
                </a:solidFill>
                <a:effectLst/>
                <a:latin typeface="Bookman Old Style" panose="02050604050505020204" pitchFamily="18" charset="0"/>
                <a:ea typeface="Calibri" panose="020F0502020204030204" pitchFamily="34" charset="0"/>
              </a:rPr>
              <a:t>much more common </a:t>
            </a:r>
            <a:r>
              <a:rPr lang="en-US" sz="1800" spc="20" dirty="0">
                <a:solidFill>
                  <a:srgbClr val="231F20"/>
                </a:solidFill>
                <a:effectLst/>
                <a:latin typeface="Bookman Old Style" panose="02050604050505020204" pitchFamily="18" charset="0"/>
                <a:ea typeface="Calibri" panose="020F0502020204030204" pitchFamily="34" charset="0"/>
              </a:rPr>
              <a:t>than </a:t>
            </a:r>
            <a:r>
              <a:rPr lang="en-US" sz="1800" spc="15" dirty="0">
                <a:solidFill>
                  <a:srgbClr val="231F20"/>
                </a:solidFill>
                <a:effectLst/>
                <a:latin typeface="Bookman Old Style" panose="02050604050505020204" pitchFamily="18" charset="0"/>
                <a:ea typeface="Calibri" panose="020F0502020204030204" pitchFamily="34" charset="0"/>
              </a:rPr>
              <a:t>hydrothermal reservoirs. </a:t>
            </a:r>
            <a:r>
              <a:rPr lang="en-US" sz="1800" spc="10" dirty="0">
                <a:solidFill>
                  <a:srgbClr val="231F20"/>
                </a:solidFill>
                <a:effectLst/>
                <a:latin typeface="Bookman Old Style" panose="02050604050505020204" pitchFamily="18" charset="0"/>
                <a:ea typeface="Calibri" panose="020F0502020204030204" pitchFamily="34" charset="0"/>
              </a:rPr>
              <a:t>The </a:t>
            </a:r>
            <a:r>
              <a:rPr lang="en-US" sz="1800" spc="15" dirty="0">
                <a:solidFill>
                  <a:srgbClr val="231F20"/>
                </a:solidFill>
                <a:effectLst/>
                <a:latin typeface="Bookman Old Style" panose="02050604050505020204" pitchFamily="18" charset="0"/>
                <a:ea typeface="Calibri" panose="020F0502020204030204" pitchFamily="34" charset="0"/>
              </a:rPr>
              <a:t>working </a:t>
            </a:r>
            <a:r>
              <a:rPr lang="en-US" sz="1800" dirty="0">
                <a:solidFill>
                  <a:srgbClr val="231F20"/>
                </a:solidFill>
                <a:effectLst/>
                <a:latin typeface="Bookman Old Style" panose="02050604050505020204" pitchFamily="18" charset="0"/>
                <a:ea typeface="Calibri" panose="020F0502020204030204" pitchFamily="34" charset="0"/>
              </a:rPr>
              <a:t>of </a:t>
            </a:r>
            <a:r>
              <a:rPr lang="en-US" sz="1800" spc="15" dirty="0">
                <a:solidFill>
                  <a:srgbClr val="231F20"/>
                </a:solidFill>
                <a:effectLst/>
                <a:latin typeface="Bookman Old Style" panose="02050604050505020204" pitchFamily="18" charset="0"/>
                <a:ea typeface="Calibri" panose="020F0502020204030204" pitchFamily="34" charset="0"/>
              </a:rPr>
              <a:t>high </a:t>
            </a:r>
            <a:r>
              <a:rPr lang="en-US" sz="1800" spc="10" dirty="0">
                <a:solidFill>
                  <a:srgbClr val="231F20"/>
                </a:solidFill>
                <a:effectLst/>
                <a:latin typeface="Bookman Old Style" panose="02050604050505020204" pitchFamily="18" charset="0"/>
                <a:ea typeface="Calibri" panose="020F0502020204030204" pitchFamily="34" charset="0"/>
              </a:rPr>
              <a:t>dry </a:t>
            </a:r>
            <a:r>
              <a:rPr lang="en-US" sz="1800" spc="15" dirty="0">
                <a:solidFill>
                  <a:srgbClr val="231F20"/>
                </a:solidFill>
                <a:effectLst/>
                <a:latin typeface="Bookman Old Style" panose="02050604050505020204" pitchFamily="18" charset="0"/>
                <a:ea typeface="Calibri" panose="020F0502020204030204" pitchFamily="34" charset="0"/>
              </a:rPr>
              <a:t>rock binary fluid </a:t>
            </a:r>
            <a:r>
              <a:rPr lang="en-US" sz="1800" spc="20" dirty="0">
                <a:solidFill>
                  <a:srgbClr val="231F20"/>
                </a:solidFill>
                <a:effectLst/>
                <a:latin typeface="Bookman Old Style" panose="02050604050505020204" pitchFamily="18" charset="0"/>
                <a:ea typeface="Calibri" panose="020F0502020204030204" pitchFamily="34" charset="0"/>
              </a:rPr>
              <a:t>system </a:t>
            </a:r>
            <a:r>
              <a:rPr lang="en-US" sz="1800" dirty="0">
                <a:solidFill>
                  <a:srgbClr val="231F20"/>
                </a:solidFill>
                <a:effectLst/>
                <a:latin typeface="Bookman Old Style" panose="02050604050505020204" pitchFamily="18" charset="0"/>
                <a:ea typeface="Calibri" panose="020F0502020204030204" pitchFamily="34" charset="0"/>
              </a:rPr>
              <a:t>is  </a:t>
            </a:r>
            <a:r>
              <a:rPr lang="en-US" sz="1800" spc="20" dirty="0">
                <a:solidFill>
                  <a:srgbClr val="231F20"/>
                </a:solidFill>
                <a:effectLst/>
                <a:latin typeface="Bookman Old Style" panose="02050604050505020204" pitchFamily="18" charset="0"/>
                <a:ea typeface="Calibri" panose="020F0502020204030204" pitchFamily="34" charset="0"/>
              </a:rPr>
              <a:t>shown  in </a:t>
            </a:r>
            <a:r>
              <a:rPr lang="en-US" sz="1800" spc="15" dirty="0">
                <a:solidFill>
                  <a:srgbClr val="231F20"/>
                </a:solidFill>
                <a:effectLst/>
                <a:latin typeface="Bookman Old Style" panose="02050604050505020204" pitchFamily="18" charset="0"/>
                <a:ea typeface="Calibri" panose="020F0502020204030204" pitchFamily="34" charset="0"/>
              </a:rPr>
              <a:t>Figure</a:t>
            </a:r>
            <a:r>
              <a:rPr lang="en-US" sz="180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These </a:t>
            </a:r>
            <a:r>
              <a:rPr lang="en-US" sz="1800" spc="10" dirty="0">
                <a:solidFill>
                  <a:srgbClr val="231F20"/>
                </a:solidFill>
                <a:effectLst/>
                <a:latin typeface="Bookman Old Style" panose="02050604050505020204" pitchFamily="18" charset="0"/>
                <a:ea typeface="Calibri" panose="020F0502020204030204" pitchFamily="34" charset="0"/>
              </a:rPr>
              <a:t>HDR </a:t>
            </a:r>
            <a:r>
              <a:rPr lang="en-US" sz="1800" spc="15" dirty="0">
                <a:solidFill>
                  <a:srgbClr val="231F20"/>
                </a:solidFill>
                <a:effectLst/>
                <a:latin typeface="Bookman Old Style" panose="02050604050505020204" pitchFamily="18" charset="0"/>
                <a:ea typeface="Calibri" panose="020F0502020204030204" pitchFamily="34" charset="0"/>
              </a:rPr>
              <a:t>resources </a:t>
            </a:r>
            <a:r>
              <a:rPr lang="en-US" sz="1800" spc="10" dirty="0">
                <a:solidFill>
                  <a:srgbClr val="231F20"/>
                </a:solidFill>
                <a:effectLst/>
                <a:latin typeface="Bookman Old Style" panose="02050604050505020204" pitchFamily="18" charset="0"/>
                <a:ea typeface="Calibri" panose="020F0502020204030204" pitchFamily="34" charset="0"/>
              </a:rPr>
              <a:t>are </a:t>
            </a:r>
            <a:r>
              <a:rPr lang="en-US" sz="1800" spc="15" dirty="0">
                <a:solidFill>
                  <a:srgbClr val="231F20"/>
                </a:solidFill>
                <a:effectLst/>
                <a:latin typeface="Bookman Old Style" panose="02050604050505020204" pitchFamily="18" charset="0"/>
                <a:ea typeface="Calibri" panose="020F0502020204030204" pitchFamily="34" charset="0"/>
              </a:rPr>
              <a:t>more accessible compared </a:t>
            </a:r>
            <a:r>
              <a:rPr lang="en-US" sz="1800" dirty="0">
                <a:solidFill>
                  <a:srgbClr val="231F20"/>
                </a:solidFill>
                <a:effectLst/>
                <a:latin typeface="Bookman Old Style" panose="02050604050505020204" pitchFamily="18" charset="0"/>
                <a:ea typeface="Calibri" panose="020F0502020204030204" pitchFamily="34" charset="0"/>
              </a:rPr>
              <a:t>to </a:t>
            </a:r>
            <a:r>
              <a:rPr lang="en-US" sz="1800" spc="15" dirty="0">
                <a:solidFill>
                  <a:srgbClr val="231F20"/>
                </a:solidFill>
                <a:effectLst/>
                <a:latin typeface="Bookman Old Style" panose="02050604050505020204" pitchFamily="18" charset="0"/>
                <a:ea typeface="Calibri" panose="020F0502020204030204" pitchFamily="34" charset="0"/>
              </a:rPr>
              <a:t>hydrothermal </a:t>
            </a:r>
            <a:r>
              <a:rPr lang="en-US" sz="1800" spc="20" dirty="0">
                <a:solidFill>
                  <a:srgbClr val="231F20"/>
                </a:solidFill>
                <a:effectLst/>
                <a:latin typeface="Bookman Old Style" panose="02050604050505020204" pitchFamily="18" charset="0"/>
                <a:ea typeface="Calibri" panose="020F0502020204030204" pitchFamily="34" charset="0"/>
              </a:rPr>
              <a:t>resources. </a:t>
            </a:r>
            <a:r>
              <a:rPr lang="en-US" sz="1800" spc="15" dirty="0">
                <a:solidFill>
                  <a:srgbClr val="231F20"/>
                </a:solidFill>
                <a:effectLst/>
                <a:latin typeface="Bookman Old Style" panose="02050604050505020204" pitchFamily="18" charset="0"/>
                <a:ea typeface="Calibri" panose="020F0502020204030204" pitchFamily="34" charset="0"/>
              </a:rPr>
              <a:t>The underground hot dry </a:t>
            </a:r>
            <a:r>
              <a:rPr lang="en-US" sz="1800" spc="20" dirty="0">
                <a:solidFill>
                  <a:srgbClr val="231F20"/>
                </a:solidFill>
                <a:effectLst/>
                <a:latin typeface="Bookman Old Style" panose="02050604050505020204" pitchFamily="18" charset="0"/>
                <a:ea typeface="Calibri" panose="020F0502020204030204" pitchFamily="34" charset="0"/>
              </a:rPr>
              <a:t>rocks </a:t>
            </a:r>
            <a:r>
              <a:rPr lang="en-US" sz="1800" spc="15" dirty="0">
                <a:solidFill>
                  <a:srgbClr val="231F20"/>
                </a:solidFill>
                <a:effectLst/>
                <a:latin typeface="Bookman Old Style" panose="02050604050505020204" pitchFamily="18" charset="0"/>
                <a:ea typeface="Calibri" panose="020F0502020204030204" pitchFamily="34" charset="0"/>
              </a:rPr>
              <a:t>due </a:t>
            </a:r>
            <a:r>
              <a:rPr lang="en-US" sz="1800" dirty="0">
                <a:solidFill>
                  <a:srgbClr val="231F20"/>
                </a:solidFill>
                <a:effectLst/>
                <a:latin typeface="Bookman Old Style" panose="02050604050505020204" pitchFamily="18" charset="0"/>
                <a:ea typeface="Calibri" panose="020F0502020204030204" pitchFamily="34" charset="0"/>
              </a:rPr>
              <a:t>to </a:t>
            </a:r>
            <a:r>
              <a:rPr lang="en-US" sz="1800" spc="15" dirty="0">
                <a:solidFill>
                  <a:srgbClr val="231F20"/>
                </a:solidFill>
                <a:effectLst/>
                <a:latin typeface="Bookman Old Style" panose="02050604050505020204" pitchFamily="18" charset="0"/>
                <a:ea typeface="Calibri" panose="020F0502020204030204" pitchFamily="34" charset="0"/>
              </a:rPr>
              <a:t>geothermal heating have temperatures </a:t>
            </a:r>
            <a:r>
              <a:rPr lang="en-US" sz="1800" spc="20" dirty="0">
                <a:solidFill>
                  <a:srgbClr val="231F20"/>
                </a:solidFill>
                <a:effectLst/>
                <a:latin typeface="Bookman Old Style" panose="02050604050505020204" pitchFamily="18" charset="0"/>
                <a:ea typeface="Calibri" panose="020F0502020204030204" pitchFamily="34" charset="0"/>
              </a:rPr>
              <a:t>exceeding </a:t>
            </a:r>
            <a:r>
              <a:rPr lang="en-US" sz="1800" spc="10" dirty="0">
                <a:solidFill>
                  <a:srgbClr val="231F20"/>
                </a:solidFill>
                <a:effectLst/>
                <a:latin typeface="Bookman Old Style" panose="02050604050505020204" pitchFamily="18" charset="0"/>
                <a:ea typeface="Calibri" panose="020F0502020204030204" pitchFamily="34" charset="0"/>
              </a:rPr>
              <a:t>200°C and there </a:t>
            </a:r>
            <a:r>
              <a:rPr lang="en-US" sz="1800" dirty="0">
                <a:solidFill>
                  <a:srgbClr val="231F20"/>
                </a:solidFill>
                <a:effectLst/>
                <a:latin typeface="Bookman Old Style" panose="02050604050505020204" pitchFamily="18" charset="0"/>
                <a:ea typeface="Calibri" panose="020F0502020204030204" pitchFamily="34" charset="0"/>
              </a:rPr>
              <a:t>is no </a:t>
            </a:r>
            <a:r>
              <a:rPr lang="en-US" sz="1800" spc="10" dirty="0">
                <a:solidFill>
                  <a:srgbClr val="231F20"/>
                </a:solidFill>
                <a:effectLst/>
                <a:latin typeface="Bookman Old Style" panose="02050604050505020204" pitchFamily="18" charset="0"/>
                <a:ea typeface="Calibri" panose="020F0502020204030204" pitchFamily="34" charset="0"/>
              </a:rPr>
              <a:t>water </a:t>
            </a:r>
            <a:r>
              <a:rPr lang="en-US" sz="1800" dirty="0">
                <a:solidFill>
                  <a:srgbClr val="231F20"/>
                </a:solidFill>
                <a:effectLst/>
                <a:latin typeface="Bookman Old Style" panose="02050604050505020204" pitchFamily="18" charset="0"/>
                <a:ea typeface="Calibri" panose="020F0502020204030204" pitchFamily="34" charset="0"/>
              </a:rPr>
              <a:t>in </a:t>
            </a:r>
            <a:r>
              <a:rPr lang="en-US" sz="1800" spc="10" dirty="0">
                <a:solidFill>
                  <a:srgbClr val="231F20"/>
                </a:solidFill>
                <a:effectLst/>
                <a:latin typeface="Bookman Old Style" panose="02050604050505020204" pitchFamily="18" charset="0"/>
                <a:ea typeface="Calibri" panose="020F0502020204030204" pitchFamily="34" charset="0"/>
              </a:rPr>
              <a:t>their </a:t>
            </a:r>
            <a:r>
              <a:rPr lang="en-US" sz="1800" dirty="0">
                <a:solidFill>
                  <a:srgbClr val="231F20"/>
                </a:solidFill>
                <a:effectLst/>
                <a:latin typeface="Bookman Old Style" panose="02050604050505020204" pitchFamily="18" charset="0"/>
                <a:ea typeface="Calibri" panose="020F0502020204030204" pitchFamily="34" charset="0"/>
              </a:rPr>
              <a:t>vicinity. Water as </a:t>
            </a:r>
            <a:r>
              <a:rPr lang="en-US" sz="1800" spc="10" dirty="0">
                <a:solidFill>
                  <a:srgbClr val="231F20"/>
                </a:solidFill>
                <a:effectLst/>
                <a:latin typeface="Bookman Old Style" panose="02050604050505020204" pitchFamily="18" charset="0"/>
                <a:ea typeface="Calibri" panose="020F0502020204030204" pitchFamily="34" charset="0"/>
              </a:rPr>
              <a:t>heat transfer fluid </a:t>
            </a:r>
            <a:r>
              <a:rPr lang="en-US" sz="1800" dirty="0">
                <a:solidFill>
                  <a:srgbClr val="231F20"/>
                </a:solidFill>
                <a:effectLst/>
                <a:latin typeface="Bookman Old Style" panose="02050604050505020204" pitchFamily="18" charset="0"/>
                <a:ea typeface="Calibri" panose="020F0502020204030204" pitchFamily="34" charset="0"/>
              </a:rPr>
              <a:t>has to be </a:t>
            </a:r>
            <a:r>
              <a:rPr lang="en-US" sz="1800" spc="15" dirty="0">
                <a:solidFill>
                  <a:srgbClr val="231F20"/>
                </a:solidFill>
                <a:effectLst/>
                <a:latin typeface="Bookman Old Style" panose="02050604050505020204" pitchFamily="18" charset="0"/>
                <a:ea typeface="Calibri" panose="020F0502020204030204" pitchFamily="34" charset="0"/>
              </a:rPr>
              <a:t>injected into </a:t>
            </a:r>
            <a:r>
              <a:rPr lang="en-US" sz="1800" dirty="0">
                <a:solidFill>
                  <a:srgbClr val="231F20"/>
                </a:solidFill>
                <a:effectLst/>
                <a:latin typeface="Bookman Old Style" panose="02050604050505020204" pitchFamily="18" charset="0"/>
                <a:ea typeface="Calibri" panose="020F0502020204030204" pitchFamily="34" charset="0"/>
              </a:rPr>
              <a:t>a </a:t>
            </a:r>
            <a:r>
              <a:rPr lang="en-US" sz="1800" spc="15" dirty="0">
                <a:solidFill>
                  <a:srgbClr val="231F20"/>
                </a:solidFill>
                <a:effectLst/>
                <a:latin typeface="Bookman Old Style" panose="02050604050505020204" pitchFamily="18" charset="0"/>
                <a:ea typeface="Calibri" panose="020F0502020204030204" pitchFamily="34" charset="0"/>
              </a:rPr>
              <a:t>man-made reservoir </a:t>
            </a:r>
            <a:r>
              <a:rPr lang="en-US" sz="1800" dirty="0">
                <a:solidFill>
                  <a:srgbClr val="231F20"/>
                </a:solidFill>
                <a:effectLst/>
                <a:latin typeface="Bookman Old Style" panose="02050604050505020204" pitchFamily="18" charset="0"/>
                <a:ea typeface="Calibri" panose="020F0502020204030204" pitchFamily="34" charset="0"/>
              </a:rPr>
              <a:t>in </a:t>
            </a:r>
            <a:r>
              <a:rPr lang="en-US" sz="1800" spc="10" dirty="0">
                <a:solidFill>
                  <a:srgbClr val="231F20"/>
                </a:solidFill>
                <a:effectLst/>
                <a:latin typeface="Bookman Old Style" panose="02050604050505020204" pitchFamily="18" charset="0"/>
                <a:ea typeface="Calibri" panose="020F0502020204030204" pitchFamily="34" charset="0"/>
              </a:rPr>
              <a:t>the hot dry </a:t>
            </a:r>
            <a:r>
              <a:rPr lang="en-US" sz="1800" spc="15" dirty="0">
                <a:solidFill>
                  <a:srgbClr val="231F20"/>
                </a:solidFill>
                <a:effectLst/>
                <a:latin typeface="Bookman Old Style" panose="02050604050505020204" pitchFamily="18" charset="0"/>
                <a:ea typeface="Calibri" panose="020F0502020204030204" pitchFamily="34" charset="0"/>
              </a:rPr>
              <a:t>rocks field. After drilling </a:t>
            </a:r>
            <a:r>
              <a:rPr lang="en-US" sz="1800" spc="10" dirty="0">
                <a:solidFill>
                  <a:srgbClr val="231F20"/>
                </a:solidFill>
                <a:effectLst/>
                <a:latin typeface="Bookman Old Style" panose="02050604050505020204" pitchFamily="18" charset="0"/>
                <a:ea typeface="Calibri" panose="020F0502020204030204" pitchFamily="34" charset="0"/>
              </a:rPr>
              <a:t>and </a:t>
            </a:r>
            <a:r>
              <a:rPr lang="en-US" sz="1800" spc="15" dirty="0">
                <a:solidFill>
                  <a:srgbClr val="231F20"/>
                </a:solidFill>
                <a:effectLst/>
                <a:latin typeface="Bookman Old Style" panose="02050604050505020204" pitchFamily="18" charset="0"/>
                <a:ea typeface="Calibri" panose="020F0502020204030204" pitchFamily="34" charset="0"/>
              </a:rPr>
              <a:t>fracturing </a:t>
            </a:r>
            <a:r>
              <a:rPr lang="en-US" sz="1800" dirty="0">
                <a:solidFill>
                  <a:srgbClr val="231F20"/>
                </a:solidFill>
                <a:effectLst/>
                <a:latin typeface="Bookman Old Style" panose="02050604050505020204" pitchFamily="18" charset="0"/>
                <a:ea typeface="Calibri" panose="020F0502020204030204" pitchFamily="34" charset="0"/>
              </a:rPr>
              <a:t>of </a:t>
            </a:r>
            <a:r>
              <a:rPr lang="en-US" sz="1800" spc="10" dirty="0">
                <a:solidFill>
                  <a:srgbClr val="231F20"/>
                </a:solidFill>
                <a:effectLst/>
                <a:latin typeface="Bookman Old Style" panose="02050604050505020204" pitchFamily="18" charset="0"/>
                <a:ea typeface="Calibri" panose="020F0502020204030204" pitchFamily="34" charset="0"/>
              </a:rPr>
              <a:t>the </a:t>
            </a:r>
            <a:r>
              <a:rPr lang="en-US" sz="1800" spc="20" dirty="0">
                <a:solidFill>
                  <a:srgbClr val="231F20"/>
                </a:solidFill>
                <a:effectLst/>
                <a:latin typeface="Bookman Old Style" panose="02050604050505020204" pitchFamily="18" charset="0"/>
                <a:ea typeface="Calibri" panose="020F0502020204030204" pitchFamily="34" charset="0"/>
              </a:rPr>
              <a:t>field, </a:t>
            </a:r>
            <a:r>
              <a:rPr lang="en-US" sz="1800" dirty="0">
                <a:solidFill>
                  <a:srgbClr val="231F20"/>
                </a:solidFill>
                <a:effectLst/>
                <a:latin typeface="Bookman Old Style" panose="02050604050505020204" pitchFamily="18" charset="0"/>
                <a:ea typeface="Calibri" panose="020F0502020204030204" pitchFamily="34" charset="0"/>
              </a:rPr>
              <a:t>a </a:t>
            </a:r>
            <a:r>
              <a:rPr lang="en-US" sz="1800" spc="10" dirty="0">
                <a:solidFill>
                  <a:srgbClr val="231F20"/>
                </a:solidFill>
                <a:effectLst/>
                <a:latin typeface="Bookman Old Style" panose="02050604050505020204" pitchFamily="18" charset="0"/>
                <a:ea typeface="Calibri" panose="020F0502020204030204" pitchFamily="34" charset="0"/>
              </a:rPr>
              <a:t>man-made </a:t>
            </a:r>
            <a:r>
              <a:rPr lang="en-US" sz="1800" spc="15" dirty="0">
                <a:solidFill>
                  <a:srgbClr val="231F20"/>
                </a:solidFill>
                <a:effectLst/>
                <a:latin typeface="Bookman Old Style" panose="02050604050505020204" pitchFamily="18" charset="0"/>
                <a:ea typeface="Calibri" panose="020F0502020204030204" pitchFamily="34" charset="0"/>
              </a:rPr>
              <a:t>reservoir </a:t>
            </a:r>
            <a:r>
              <a:rPr lang="en-US" sz="1800" dirty="0">
                <a:solidFill>
                  <a:srgbClr val="231F20"/>
                </a:solidFill>
                <a:effectLst/>
                <a:latin typeface="Bookman Old Style" panose="02050604050505020204" pitchFamily="18" charset="0"/>
                <a:ea typeface="Calibri" panose="020F0502020204030204" pitchFamily="34" charset="0"/>
              </a:rPr>
              <a:t>is</a:t>
            </a:r>
            <a:r>
              <a:rPr lang="en-US" sz="1800" spc="5" dirty="0">
                <a:solidFill>
                  <a:srgbClr val="231F20"/>
                </a:solidFill>
                <a:effectLst/>
                <a:latin typeface="Bookman Old Style" panose="02050604050505020204" pitchFamily="18" charset="0"/>
                <a:ea typeface="Calibri" panose="020F0502020204030204" pitchFamily="34" charset="0"/>
              </a:rPr>
              <a:t> </a:t>
            </a:r>
            <a:r>
              <a:rPr lang="en-US" sz="1800" spc="20" dirty="0">
                <a:solidFill>
                  <a:srgbClr val="231F20"/>
                </a:solidFill>
                <a:effectLst/>
                <a:latin typeface="Bookman Old Style" panose="02050604050505020204" pitchFamily="18" charset="0"/>
                <a:ea typeface="Calibri" panose="020F0502020204030204" pitchFamily="34" charset="0"/>
              </a:rPr>
              <a:t>created.</a:t>
            </a:r>
            <a:endParaRPr lang="en-IN" sz="1800" dirty="0">
              <a:effectLst/>
              <a:latin typeface="Bookman Old Style" panose="02050604050505020204" pitchFamily="18" charset="0"/>
              <a:ea typeface="Calibri" panose="020F0502020204030204" pitchFamily="34" charset="0"/>
            </a:endParaRPr>
          </a:p>
          <a:p>
            <a:endParaRPr lang="en-IN" dirty="0"/>
          </a:p>
        </p:txBody>
      </p:sp>
    </p:spTree>
    <p:extLst>
      <p:ext uri="{BB962C8B-B14F-4D97-AF65-F5344CB8AC3E}">
        <p14:creationId xmlns:p14="http://schemas.microsoft.com/office/powerpoint/2010/main" val="3415855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latin typeface="Bookman Old Style" panose="02050604050505020204" pitchFamily="18" charset="0"/>
              </a:rPr>
              <a:t>Interconnection of Geothermal Fossil Systems (Hybrid Systems)</a:t>
            </a:r>
            <a:endParaRPr lang="en-IN" sz="2400" b="1" dirty="0">
              <a:latin typeface="Bookman Old Style" panose="02050604050505020204" pitchFamily="18" charset="0"/>
            </a:endParaRPr>
          </a:p>
        </p:txBody>
      </p:sp>
      <p:sp>
        <p:nvSpPr>
          <p:cNvPr id="3" name="Content Placeholder 2"/>
          <p:cNvSpPr>
            <a:spLocks noGrp="1"/>
          </p:cNvSpPr>
          <p:nvPr>
            <p:ph idx="1"/>
          </p:nvPr>
        </p:nvSpPr>
        <p:spPr>
          <a:xfrm>
            <a:off x="457200" y="1295400"/>
            <a:ext cx="8229600" cy="4830763"/>
          </a:xfrm>
        </p:spPr>
        <p:txBody>
          <a:bodyPr>
            <a:noAutofit/>
          </a:bodyPr>
          <a:lstStyle/>
          <a:p>
            <a:pPr marL="0" indent="0" algn="just">
              <a:buNone/>
            </a:pPr>
            <a:endParaRPr lang="en-US" sz="1800" dirty="0" smtClean="0">
              <a:latin typeface="Bookman Old Style" panose="02050604050505020204" pitchFamily="18" charset="0"/>
            </a:endParaRPr>
          </a:p>
          <a:p>
            <a:pPr marL="0" indent="0" algn="just">
              <a:buNone/>
            </a:pPr>
            <a:r>
              <a:rPr lang="en-US" sz="1800" dirty="0" smtClean="0">
                <a:latin typeface="Bookman Old Style" panose="02050604050505020204" pitchFamily="18" charset="0"/>
              </a:rPr>
              <a:t>	The concept of hybrid geothermal fossil fuel systems utilizes the relatively low temperature heat of geothermal sources in the low temperature end of a conventional cycle and the high temperature heat from fossil-fuel combustion in the high temperature end of that cycle. The concept thus combines the high efficiency of high temperature cycle with a natural source for part of the heat addition, thus reducing the consumption of expensive and non-renewable fossil fuel.</a:t>
            </a:r>
          </a:p>
          <a:p>
            <a:pPr marL="0" indent="0">
              <a:buNone/>
            </a:pPr>
            <a:endParaRPr lang="en-US" sz="1800" dirty="0" smtClean="0">
              <a:latin typeface="Bookman Old Style" panose="02050604050505020204" pitchFamily="18" charset="0"/>
            </a:endParaRPr>
          </a:p>
          <a:p>
            <a:pPr marL="0" indent="0">
              <a:buNone/>
            </a:pPr>
            <a:r>
              <a:rPr lang="en-US" sz="1800" dirty="0" smtClean="0">
                <a:latin typeface="Bookman Old Style" panose="02050604050505020204" pitchFamily="18" charset="0"/>
              </a:rPr>
              <a:t>There are two arrangements</a:t>
            </a:r>
          </a:p>
          <a:p>
            <a:pPr marL="0" indent="0">
              <a:buNone/>
            </a:pPr>
            <a:r>
              <a:rPr lang="en-US" sz="1800" dirty="0" smtClean="0">
                <a:latin typeface="Bookman Old Style" panose="02050604050505020204" pitchFamily="18" charset="0"/>
              </a:rPr>
              <a:t>	</a:t>
            </a:r>
            <a:r>
              <a:rPr lang="en-US" sz="1800" dirty="0" err="1" smtClean="0">
                <a:latin typeface="Bookman Old Style" panose="02050604050505020204" pitchFamily="18" charset="0"/>
              </a:rPr>
              <a:t>i</a:t>
            </a:r>
            <a:r>
              <a:rPr lang="en-US" sz="1800" dirty="0" smtClean="0">
                <a:latin typeface="Bookman Old Style" panose="02050604050505020204" pitchFamily="18" charset="0"/>
              </a:rPr>
              <a:t>) Geothermal Preheat  ii) Fossil Superheat</a:t>
            </a:r>
          </a:p>
          <a:p>
            <a:pPr marL="0" indent="0" algn="just">
              <a:buNone/>
            </a:pPr>
            <a:r>
              <a:rPr lang="en-US" sz="1800" dirty="0">
                <a:latin typeface="Bookman Old Style" panose="02050604050505020204" pitchFamily="18" charset="0"/>
              </a:rPr>
              <a:t>Geothermal </a:t>
            </a:r>
            <a:r>
              <a:rPr lang="en-US" sz="1800" dirty="0" smtClean="0">
                <a:latin typeface="Bookman Old Style" panose="02050604050505020204" pitchFamily="18" charset="0"/>
              </a:rPr>
              <a:t>Preheat is suitable for Low temperature liquid dominated systems whereas </a:t>
            </a:r>
            <a:r>
              <a:rPr lang="en-US" sz="1800" dirty="0">
                <a:latin typeface="Bookman Old Style" panose="02050604050505020204" pitchFamily="18" charset="0"/>
              </a:rPr>
              <a:t>Fossil </a:t>
            </a:r>
            <a:r>
              <a:rPr lang="en-US" sz="1800" dirty="0" smtClean="0">
                <a:latin typeface="Bookman Old Style" panose="02050604050505020204" pitchFamily="18" charset="0"/>
              </a:rPr>
              <a:t>Superheat system is suitable for vapor dominated and high temperature liquid dominated systems</a:t>
            </a:r>
            <a:endParaRPr lang="en-IN" sz="1800" dirty="0">
              <a:latin typeface="Bookman Old Style" panose="02050604050505020204" pitchFamily="18" charset="0"/>
            </a:endParaRPr>
          </a:p>
        </p:txBody>
      </p:sp>
    </p:spTree>
    <p:extLst>
      <p:ext uri="{BB962C8B-B14F-4D97-AF65-F5344CB8AC3E}">
        <p14:creationId xmlns:p14="http://schemas.microsoft.com/office/powerpoint/2010/main" val="3295552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2800" b="1" dirty="0" smtClean="0">
                <a:latin typeface="Bookman Old Style" panose="02050604050505020204" pitchFamily="18" charset="0"/>
              </a:rPr>
              <a:t>Geothermal Preheat Hybrid System</a:t>
            </a:r>
            <a:endParaRPr lang="en-IN" sz="2800" b="1" dirty="0">
              <a:latin typeface="Bookman Old Style" panose="02050604050505020204" pitchFamily="18" charset="0"/>
            </a:endParaRPr>
          </a:p>
        </p:txBody>
      </p:sp>
      <p:pic>
        <p:nvPicPr>
          <p:cNvPr id="4" name="Content Placeholder 3"/>
          <p:cNvPicPr>
            <a:picLocks noGrp="1" noChangeAspect="1"/>
          </p:cNvPicPr>
          <p:nvPr>
            <p:ph idx="1"/>
          </p:nvPr>
        </p:nvPicPr>
        <p:blipFill>
          <a:blip r:embed="rId2"/>
          <a:stretch>
            <a:fillRect/>
          </a:stretch>
        </p:blipFill>
        <p:spPr>
          <a:xfrm>
            <a:off x="914400" y="1143000"/>
            <a:ext cx="7338680" cy="5181600"/>
          </a:xfrm>
          <a:prstGeom prst="rect">
            <a:avLst/>
          </a:prstGeom>
        </p:spPr>
      </p:pic>
    </p:spTree>
    <p:extLst>
      <p:ext uri="{BB962C8B-B14F-4D97-AF65-F5344CB8AC3E}">
        <p14:creationId xmlns:p14="http://schemas.microsoft.com/office/powerpoint/2010/main" val="1664399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2800" b="1" dirty="0">
                <a:latin typeface="Bookman Old Style" panose="02050604050505020204" pitchFamily="18" charset="0"/>
              </a:rPr>
              <a:t>Geothermal Preheat Hybrid System</a:t>
            </a:r>
            <a:endParaRPr lang="en-IN" sz="2800" dirty="0"/>
          </a:p>
        </p:txBody>
      </p:sp>
      <p:sp>
        <p:nvSpPr>
          <p:cNvPr id="3" name="Content Placeholder 2"/>
          <p:cNvSpPr>
            <a:spLocks noGrp="1"/>
          </p:cNvSpPr>
          <p:nvPr>
            <p:ph idx="1"/>
          </p:nvPr>
        </p:nvSpPr>
        <p:spPr>
          <a:xfrm>
            <a:off x="685800" y="951345"/>
            <a:ext cx="7772400" cy="5211763"/>
          </a:xfrm>
        </p:spPr>
        <p:txBody>
          <a:bodyPr>
            <a:normAutofit/>
          </a:bodyPr>
          <a:lstStyle/>
          <a:p>
            <a:pPr marL="0" indent="0" algn="just">
              <a:buNone/>
            </a:pPr>
            <a:r>
              <a:rPr lang="en-US" sz="2000" dirty="0" smtClean="0">
                <a:latin typeface="Bookman Old Style" panose="02050604050505020204" pitchFamily="18" charset="0"/>
              </a:rPr>
              <a:t>	</a:t>
            </a:r>
          </a:p>
          <a:p>
            <a:pPr marL="0" indent="0" algn="just">
              <a:buNone/>
            </a:pPr>
            <a:r>
              <a:rPr lang="en-US" sz="2000" dirty="0">
                <a:latin typeface="Bookman Old Style" panose="02050604050505020204" pitchFamily="18" charset="0"/>
              </a:rPr>
              <a:t>	</a:t>
            </a:r>
            <a:r>
              <a:rPr lang="en-US" sz="2000" dirty="0" smtClean="0">
                <a:latin typeface="Bookman Old Style" panose="02050604050505020204" pitchFamily="18" charset="0"/>
              </a:rPr>
              <a:t>In these systems, the feed water of conventional fossil fueled steam plant is heated by low temperature geothermal energy. Geothermal heat replaces some or all of the feed water heaters, depending upon its temperature. A cycle operating on this principle is illustrated schematically. In it, geothermal heat heats the feed water throughout the low temperature end prior to an open type deaerating heater. It is followed by a boiler feed pump and three closed type feed water heaters with drains cascaded, backward. These receive heat from steam bled from higher pressure stages of the turbine. No steam is bled from the lower pressure stages because geothermal brine fulfills this function </a:t>
            </a:r>
            <a:endParaRPr lang="en-IN" sz="2000" dirty="0">
              <a:latin typeface="Bookman Old Style" panose="02050604050505020204" pitchFamily="18" charset="0"/>
            </a:endParaRPr>
          </a:p>
        </p:txBody>
      </p:sp>
    </p:spTree>
    <p:extLst>
      <p:ext uri="{BB962C8B-B14F-4D97-AF65-F5344CB8AC3E}">
        <p14:creationId xmlns:p14="http://schemas.microsoft.com/office/powerpoint/2010/main" val="3982712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latin typeface="Bookman Old Style" panose="02050604050505020204" pitchFamily="18" charset="0"/>
              </a:rPr>
              <a:t>Fossil Superheat Hybrid System with two stage flash separator</a:t>
            </a:r>
            <a:endParaRPr lang="en-IN" sz="2400" b="1" dirty="0">
              <a:latin typeface="Bookman Old Style" panose="02050604050505020204" pitchFamily="18" charset="0"/>
            </a:endParaRPr>
          </a:p>
        </p:txBody>
      </p:sp>
      <p:pic>
        <p:nvPicPr>
          <p:cNvPr id="4" name="Content Placeholder 3"/>
          <p:cNvPicPr>
            <a:picLocks noGrp="1" noChangeAspect="1"/>
          </p:cNvPicPr>
          <p:nvPr>
            <p:ph idx="1"/>
          </p:nvPr>
        </p:nvPicPr>
        <p:blipFill>
          <a:blip r:embed="rId2"/>
          <a:stretch>
            <a:fillRect/>
          </a:stretch>
        </p:blipFill>
        <p:spPr>
          <a:xfrm>
            <a:off x="740112" y="1417638"/>
            <a:ext cx="7663775" cy="4830762"/>
          </a:xfrm>
          <a:prstGeom prst="rect">
            <a:avLst/>
          </a:prstGeom>
        </p:spPr>
      </p:pic>
    </p:spTree>
    <p:extLst>
      <p:ext uri="{BB962C8B-B14F-4D97-AF65-F5344CB8AC3E}">
        <p14:creationId xmlns:p14="http://schemas.microsoft.com/office/powerpoint/2010/main" val="1857836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38200"/>
          </a:xfrm>
        </p:spPr>
        <p:txBody>
          <a:bodyPr>
            <a:noAutofit/>
          </a:bodyPr>
          <a:lstStyle/>
          <a:p>
            <a:r>
              <a:rPr lang="en-US" sz="2400" b="1" dirty="0">
                <a:latin typeface="Bookman Old Style" panose="02050604050505020204" pitchFamily="18" charset="0"/>
              </a:rPr>
              <a:t>Fossil Superheat Hybrid System with two stage flash separator</a:t>
            </a:r>
            <a:endParaRPr lang="en-IN" sz="2400" dirty="0"/>
          </a:p>
        </p:txBody>
      </p:sp>
      <p:sp>
        <p:nvSpPr>
          <p:cNvPr id="3" name="Content Placeholder 2"/>
          <p:cNvSpPr>
            <a:spLocks noGrp="1"/>
          </p:cNvSpPr>
          <p:nvPr>
            <p:ph idx="1"/>
          </p:nvPr>
        </p:nvSpPr>
        <p:spPr>
          <a:xfrm>
            <a:off x="457200" y="1600200"/>
            <a:ext cx="8229600" cy="4525963"/>
          </a:xfrm>
        </p:spPr>
        <p:txBody>
          <a:bodyPr>
            <a:noAutofit/>
          </a:bodyPr>
          <a:lstStyle/>
          <a:p>
            <a:pPr marL="0" indent="0" algn="just">
              <a:buNone/>
            </a:pPr>
            <a:r>
              <a:rPr lang="en-US" sz="1800" dirty="0" smtClean="0">
                <a:latin typeface="Bookman Old Style" panose="02050604050505020204" pitchFamily="18" charset="0"/>
              </a:rPr>
              <a:t>In these systems, the vapor dominated steam or the vapor obtained from a flash separator in a high temperature liquid dominated system is superheated in a fossil fired super heater. Based on this principle,  a cycle is illustrated as shown inn figure. The  system consists of a double flash geothermal steam system. Steam produced at 4 in the first stage flash separator is preheated from 4 to 5 in regenerator by exhaust steam from the high pressure turbine at 7. It is then superheated by a fossil fuel fired super heater to 6, and expands in the high pressure turbine to 7 at a pressure near that of second </a:t>
            </a:r>
            <a:r>
              <a:rPr lang="en-US" sz="1800" dirty="0">
                <a:latin typeface="Bookman Old Style" panose="02050604050505020204" pitchFamily="18" charset="0"/>
              </a:rPr>
              <a:t>s</a:t>
            </a:r>
            <a:r>
              <a:rPr lang="en-US" sz="1800" dirty="0" smtClean="0">
                <a:latin typeface="Bookman Old Style" panose="02050604050505020204" pitchFamily="18" charset="0"/>
              </a:rPr>
              <a:t>tage steam separator. It then enters the regenerator, leaves it at 8, where it mixes with the low pressure steam produced in the second stage flash separator at 15, and produces steam at 9, which expands in the low pressure turbine to 10. The condensate at 11 is pumped and reinjected into the ground at 12. The spent brine from the second stage evaporator is also reinjected into the ground at 16</a:t>
            </a:r>
            <a:endParaRPr lang="en-IN" sz="1800" dirty="0">
              <a:latin typeface="Bookman Old Style" panose="02050604050505020204" pitchFamily="18" charset="0"/>
            </a:endParaRPr>
          </a:p>
        </p:txBody>
      </p:sp>
    </p:spTree>
    <p:extLst>
      <p:ext uri="{BB962C8B-B14F-4D97-AF65-F5344CB8AC3E}">
        <p14:creationId xmlns:p14="http://schemas.microsoft.com/office/powerpoint/2010/main" val="2332162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Bookman Old Style" panose="02050604050505020204" pitchFamily="18" charset="0"/>
              </a:rPr>
              <a:t>Applications</a:t>
            </a:r>
            <a:endParaRPr lang="en-IN" dirty="0">
              <a:latin typeface="Bookman Old Style" panose="02050604050505020204" pitchFamily="18" charset="0"/>
            </a:endParaRPr>
          </a:p>
        </p:txBody>
      </p:sp>
      <p:sp>
        <p:nvSpPr>
          <p:cNvPr id="3" name="Content Placeholder 2"/>
          <p:cNvSpPr>
            <a:spLocks noGrp="1"/>
          </p:cNvSpPr>
          <p:nvPr>
            <p:ph idx="1"/>
          </p:nvPr>
        </p:nvSpPr>
        <p:spPr/>
        <p:txBody>
          <a:bodyPr>
            <a:normAutofit lnSpcReduction="10000"/>
          </a:bodyPr>
          <a:lstStyle/>
          <a:p>
            <a:r>
              <a:rPr lang="en-US" dirty="0">
                <a:latin typeface="Bookman Old Style" panose="02050604050505020204" pitchFamily="18" charset="0"/>
              </a:rPr>
              <a:t>Space Heating</a:t>
            </a:r>
          </a:p>
          <a:p>
            <a:r>
              <a:rPr lang="en-US" dirty="0">
                <a:latin typeface="Bookman Old Style" panose="02050604050505020204" pitchFamily="18" charset="0"/>
              </a:rPr>
              <a:t>Air-conditioning</a:t>
            </a:r>
          </a:p>
          <a:p>
            <a:r>
              <a:rPr lang="en-US" dirty="0">
                <a:latin typeface="Bookman Old Style" panose="02050604050505020204" pitchFamily="18" charset="0"/>
              </a:rPr>
              <a:t>Drying</a:t>
            </a:r>
          </a:p>
          <a:p>
            <a:r>
              <a:rPr lang="en-US" dirty="0">
                <a:latin typeface="Bookman Old Style" panose="02050604050505020204" pitchFamily="18" charset="0"/>
              </a:rPr>
              <a:t>Green Houses</a:t>
            </a:r>
          </a:p>
          <a:p>
            <a:r>
              <a:rPr lang="en-US" dirty="0">
                <a:latin typeface="Bookman Old Style" panose="02050604050505020204" pitchFamily="18" charset="0"/>
              </a:rPr>
              <a:t>Aquaculture</a:t>
            </a:r>
          </a:p>
          <a:p>
            <a:r>
              <a:rPr lang="en-US" dirty="0">
                <a:latin typeface="Bookman Old Style" panose="02050604050505020204" pitchFamily="18" charset="0"/>
              </a:rPr>
              <a:t>Hot </a:t>
            </a:r>
            <a:r>
              <a:rPr lang="en-US" dirty="0" smtClean="0">
                <a:latin typeface="Bookman Old Style" panose="02050604050505020204" pitchFamily="18" charset="0"/>
              </a:rPr>
              <a:t>Water</a:t>
            </a:r>
          </a:p>
          <a:p>
            <a:pPr algn="just"/>
            <a:r>
              <a:rPr lang="en-US" dirty="0">
                <a:latin typeface="Bookman Old Style" panose="02050604050505020204" pitchFamily="18" charset="0"/>
              </a:rPr>
              <a:t>Generation of Electric power.</a:t>
            </a:r>
          </a:p>
          <a:p>
            <a:pPr algn="just"/>
            <a:r>
              <a:rPr lang="en-US" dirty="0">
                <a:latin typeface="Bookman Old Style" panose="02050604050505020204" pitchFamily="18" charset="0"/>
              </a:rPr>
              <a:t>Industrial process heat.</a:t>
            </a:r>
          </a:p>
          <a:p>
            <a:endParaRPr lang="en-US" dirty="0">
              <a:latin typeface="Bookman Old Style" panose="020506040505050202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ABB6-CF39-4926-BF64-D8DD45B992A1}"/>
              </a:ext>
            </a:extLst>
          </p:cNvPr>
          <p:cNvSpPr>
            <a:spLocks noGrp="1"/>
          </p:cNvSpPr>
          <p:nvPr>
            <p:ph type="title"/>
          </p:nvPr>
        </p:nvSpPr>
        <p:spPr/>
        <p:txBody>
          <a:bodyPr/>
          <a:lstStyle/>
          <a:p>
            <a:pPr algn="l"/>
            <a:r>
              <a:rPr lang="en-US" dirty="0">
                <a:latin typeface="Bookman Old Style" panose="02050604050505020204" pitchFamily="18" charset="0"/>
              </a:rPr>
              <a:t>Advantages</a:t>
            </a:r>
            <a:endParaRPr lang="en-IN" dirty="0"/>
          </a:p>
        </p:txBody>
      </p:sp>
      <p:sp>
        <p:nvSpPr>
          <p:cNvPr id="3" name="Content Placeholder 2">
            <a:extLst>
              <a:ext uri="{FF2B5EF4-FFF2-40B4-BE49-F238E27FC236}">
                <a16:creationId xmlns:a16="http://schemas.microsoft.com/office/drawing/2014/main" id="{092621B3-2954-4C9A-815E-F34F5F3241FA}"/>
              </a:ext>
            </a:extLst>
          </p:cNvPr>
          <p:cNvSpPr>
            <a:spLocks noGrp="1"/>
          </p:cNvSpPr>
          <p:nvPr>
            <p:ph idx="1"/>
          </p:nvPr>
        </p:nvSpPr>
        <p:spPr/>
        <p:txBody>
          <a:bodyPr>
            <a:normAutofit fontScale="92500" lnSpcReduction="10000"/>
          </a:bodyPr>
          <a:lstStyle/>
          <a:p>
            <a:pPr marL="0" indent="0">
              <a:buNone/>
            </a:pPr>
            <a:r>
              <a:rPr lang="en-US" sz="2600" dirty="0">
                <a:latin typeface="Bookman Old Style" panose="02050604050505020204" pitchFamily="18" charset="0"/>
              </a:rPr>
              <a:t>(</a:t>
            </a:r>
            <a:r>
              <a:rPr lang="en-US" sz="2600" dirty="0" err="1">
                <a:latin typeface="Bookman Old Style" panose="02050604050505020204" pitchFamily="18" charset="0"/>
              </a:rPr>
              <a:t>i</a:t>
            </a:r>
            <a:r>
              <a:rPr lang="en-US" sz="2600" dirty="0">
                <a:latin typeface="Bookman Old Style" panose="02050604050505020204" pitchFamily="18" charset="0"/>
              </a:rPr>
              <a:t>)	It is a reliable source of energy.</a:t>
            </a:r>
          </a:p>
          <a:p>
            <a:pPr marL="0" indent="0">
              <a:buNone/>
            </a:pPr>
            <a:r>
              <a:rPr lang="en-US" sz="2600" dirty="0">
                <a:latin typeface="Bookman Old Style" panose="02050604050505020204" pitchFamily="18" charset="0"/>
              </a:rPr>
              <a:t>(ii)	It is in continuous supply.</a:t>
            </a:r>
          </a:p>
          <a:p>
            <a:pPr marL="0" indent="0">
              <a:buNone/>
            </a:pPr>
            <a:r>
              <a:rPr lang="en-US" sz="2600" dirty="0">
                <a:latin typeface="Bookman Old Style" panose="02050604050505020204" pitchFamily="18" charset="0"/>
              </a:rPr>
              <a:t>(iii)	Its availability is independent of weather.</a:t>
            </a:r>
          </a:p>
          <a:p>
            <a:pPr marL="0" indent="0">
              <a:buNone/>
            </a:pPr>
            <a:r>
              <a:rPr lang="en-US" sz="2600" dirty="0">
                <a:latin typeface="Bookman Old Style" panose="02050604050505020204" pitchFamily="18" charset="0"/>
              </a:rPr>
              <a:t>(iv)	It has an inherent storage capability and it 	does not require any storage device.</a:t>
            </a:r>
          </a:p>
          <a:p>
            <a:pPr marL="0" indent="0">
              <a:buNone/>
            </a:pPr>
            <a:r>
              <a:rPr lang="en-US" sz="2600" dirty="0">
                <a:latin typeface="Bookman Old Style" panose="02050604050505020204" pitchFamily="18" charset="0"/>
              </a:rPr>
              <a:t>(v)	Small space is required to install the plant.</a:t>
            </a:r>
          </a:p>
          <a:p>
            <a:pPr marL="0" indent="0">
              <a:buNone/>
            </a:pPr>
            <a:r>
              <a:rPr lang="en-US" sz="2600" dirty="0">
                <a:latin typeface="Bookman Old Style" panose="02050604050505020204" pitchFamily="18" charset="0"/>
              </a:rPr>
              <a:t>(vi)	It does not require any supply of fuel to 	generate heat.</a:t>
            </a:r>
          </a:p>
          <a:p>
            <a:pPr marL="0" indent="0">
              <a:buNone/>
            </a:pPr>
            <a:r>
              <a:rPr lang="en-US" sz="2600" dirty="0">
                <a:latin typeface="Bookman Old Style" panose="02050604050505020204" pitchFamily="18" charset="0"/>
              </a:rPr>
              <a:t>(vii)	It is the least polluting.</a:t>
            </a:r>
          </a:p>
          <a:p>
            <a:pPr marL="0" indent="0">
              <a:buNone/>
            </a:pPr>
            <a:r>
              <a:rPr lang="en-US" sz="2600" dirty="0">
                <a:latin typeface="Bookman Old Style" panose="02050604050505020204" pitchFamily="18" charset="0"/>
              </a:rPr>
              <a:t>(viii)	It is versatile in use.</a:t>
            </a:r>
          </a:p>
          <a:p>
            <a:pPr marL="0" indent="0">
              <a:buNone/>
            </a:pPr>
            <a:r>
              <a:rPr lang="en-US" sz="2600" dirty="0">
                <a:latin typeface="Bookman Old Style" panose="02050604050505020204" pitchFamily="18" charset="0"/>
              </a:rPr>
              <a:t>(ix)	It is cheaper than other energy sources.</a:t>
            </a:r>
          </a:p>
          <a:p>
            <a:endParaRPr lang="en-IN" dirty="0"/>
          </a:p>
        </p:txBody>
      </p:sp>
    </p:spTree>
    <p:extLst>
      <p:ext uri="{BB962C8B-B14F-4D97-AF65-F5344CB8AC3E}">
        <p14:creationId xmlns:p14="http://schemas.microsoft.com/office/powerpoint/2010/main" val="352094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ookman Old Style" pitchFamily="18" charset="0"/>
              </a:rPr>
              <a:t>Contd</a:t>
            </a:r>
            <a:r>
              <a:rPr lang="en-US" dirty="0">
                <a:latin typeface="Bookman Old Style" pitchFamily="18" charset="0"/>
              </a:rPr>
              <a:t>…</a:t>
            </a:r>
            <a:endParaRPr lang="en-IN" dirty="0">
              <a:latin typeface="Bookman Old Style" pitchFamily="18" charset="0"/>
            </a:endParaRPr>
          </a:p>
        </p:txBody>
      </p:sp>
      <p:sp>
        <p:nvSpPr>
          <p:cNvPr id="3" name="Content Placeholder 2"/>
          <p:cNvSpPr>
            <a:spLocks noGrp="1"/>
          </p:cNvSpPr>
          <p:nvPr>
            <p:ph idx="1"/>
          </p:nvPr>
        </p:nvSpPr>
        <p:spPr/>
        <p:txBody>
          <a:bodyPr>
            <a:normAutofit/>
          </a:bodyPr>
          <a:lstStyle/>
          <a:p>
            <a:pPr algn="just"/>
            <a:r>
              <a:rPr lang="en-IN" sz="3000" dirty="0">
                <a:latin typeface="Bookman Old Style" pitchFamily="18" charset="0"/>
              </a:rPr>
              <a:t>It is the heat energy stored in the earth, generated by natural sources.</a:t>
            </a:r>
          </a:p>
          <a:p>
            <a:pPr algn="just"/>
            <a:r>
              <a:rPr lang="en-IN" sz="3000" dirty="0">
                <a:latin typeface="Bookman Old Style" pitchFamily="18" charset="0"/>
              </a:rPr>
              <a:t>From the decay of radioactive nuclei that are embedded within the Earth.</a:t>
            </a:r>
          </a:p>
          <a:p>
            <a:pPr algn="just"/>
            <a:r>
              <a:rPr lang="en-IN" sz="3000" dirty="0">
                <a:latin typeface="Bookman Old Style" pitchFamily="18" charset="0"/>
              </a:rPr>
              <a:t>From residual heat left over from Earths</a:t>
            </a:r>
          </a:p>
          <a:p>
            <a:pPr algn="just">
              <a:buNone/>
            </a:pPr>
            <a:r>
              <a:rPr lang="en-IN" sz="3000" dirty="0">
                <a:latin typeface="Bookman Old Style" pitchFamily="18" charset="0"/>
              </a:rPr>
              <a:t>	formation.</a:t>
            </a:r>
          </a:p>
          <a:p>
            <a:pPr algn="just"/>
            <a:r>
              <a:rPr lang="en-IN" sz="3000" dirty="0">
                <a:latin typeface="Bookman Old Style" pitchFamily="18" charset="0"/>
              </a:rPr>
              <a:t>The rest of the energy comes from meteorite impacts.</a:t>
            </a:r>
            <a:endParaRPr lang="en-US" sz="3000" dirty="0">
              <a:latin typeface="Bookman Old Style" pitchFamily="18" charset="0"/>
            </a:endParaRP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Bookman Old Style" panose="02050604050505020204" pitchFamily="18" charset="0"/>
              </a:rPr>
              <a:t>Disadvantages</a:t>
            </a:r>
            <a:endParaRPr lang="en-IN" dirty="0">
              <a:latin typeface="Bookman Old Style" panose="02050604050505020204" pitchFamily="18" charset="0"/>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sz="2400" dirty="0">
                <a:latin typeface="Bookman Old Style" panose="02050604050505020204" pitchFamily="18" charset="0"/>
              </a:rPr>
              <a:t>(</a:t>
            </a:r>
            <a:r>
              <a:rPr lang="en-US" sz="2400" dirty="0" err="1">
                <a:latin typeface="Bookman Old Style" panose="02050604050505020204" pitchFamily="18" charset="0"/>
              </a:rPr>
              <a:t>i</a:t>
            </a:r>
            <a:r>
              <a:rPr lang="en-US" sz="2400" dirty="0">
                <a:latin typeface="Bookman Old Style" panose="02050604050505020204" pitchFamily="18" charset="0"/>
              </a:rPr>
              <a:t>)	Geothermal energy is available as low-grade heat,  	that is, temperature of geothermal fluid is low.</a:t>
            </a:r>
          </a:p>
          <a:p>
            <a:pPr marL="0" indent="0">
              <a:buNone/>
            </a:pPr>
            <a:r>
              <a:rPr lang="en-US" sz="2400" dirty="0">
                <a:latin typeface="Bookman Old Style" panose="02050604050505020204" pitchFamily="18" charset="0"/>
              </a:rPr>
              <a:t>(ii)	Geothermal fluids also bring dissolved gases and 	solute, which lead to air and land pollution.</a:t>
            </a:r>
          </a:p>
          <a:p>
            <a:pPr marL="0" indent="0">
              <a:buNone/>
            </a:pPr>
            <a:r>
              <a:rPr lang="en-US" sz="2400" dirty="0">
                <a:latin typeface="Bookman Old Style" panose="02050604050505020204" pitchFamily="18" charset="0"/>
              </a:rPr>
              <a:t>(iii)	Removal of heated water from the hydrothermal 	reservoir may lead to land subsidence or seismic 	imbalance.</a:t>
            </a:r>
          </a:p>
          <a:p>
            <a:pPr marL="0" indent="0">
              <a:buNone/>
            </a:pPr>
            <a:r>
              <a:rPr lang="en-US" sz="2400" dirty="0">
                <a:latin typeface="Bookman Old Style" panose="02050604050505020204" pitchFamily="18" charset="0"/>
              </a:rPr>
              <a:t>(iv)	Drilling and blasting of wells may cause instability 	of land structure and may develop risk of any 	earthquake or seismic imbalance.</a:t>
            </a:r>
          </a:p>
          <a:p>
            <a:pPr marL="0" indent="0">
              <a:buNone/>
            </a:pPr>
            <a:r>
              <a:rPr lang="en-US" sz="2400" dirty="0">
                <a:latin typeface="Bookman Old Style" panose="02050604050505020204" pitchFamily="18" charset="0"/>
              </a:rPr>
              <a:t>(v)	Geothermal energy cannot be transported over long 	distances (less than 30 km).</a:t>
            </a:r>
          </a:p>
          <a:p>
            <a:pPr marL="0" indent="0">
              <a:buNone/>
            </a:pPr>
            <a:r>
              <a:rPr lang="en-US" sz="2400" dirty="0">
                <a:latin typeface="Bookman Old Style" panose="02050604050505020204" pitchFamily="18" charset="0"/>
              </a:rPr>
              <a:t>(vi)	The life of plant equipment is limited due to 	corrosive and abrasive nature of geothermal fluids.</a:t>
            </a:r>
          </a:p>
          <a:p>
            <a:endParaRPr lang="en-IN" b="1" dirty="0"/>
          </a:p>
          <a:p>
            <a:pPr>
              <a:buNone/>
            </a:pPr>
            <a:endParaRPr lang="en-IN" b="1" dirty="0"/>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20363921">
            <a:off x="2435218" y="2700361"/>
            <a:ext cx="4671881" cy="830997"/>
          </a:xfrm>
          <a:prstGeom prst="rect">
            <a:avLst/>
          </a:prstGeom>
          <a:noFill/>
        </p:spPr>
        <p:txBody>
          <a:bodyPr wrap="square" rtlCol="0">
            <a:spAutoFit/>
          </a:bodyPr>
          <a:lstStyle/>
          <a:p>
            <a:r>
              <a:rPr lang="en-US" sz="4800" b="1" dirty="0">
                <a:latin typeface="Bookman Old Style" pitchFamily="18" charset="0"/>
              </a:rPr>
              <a:t>Thank you</a:t>
            </a:r>
            <a:endParaRPr lang="en-IN" sz="4800" b="1" dirty="0">
              <a:latin typeface="Bookman Old Style"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B3469-9731-4ACD-A55A-B605388B11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B9CC41C-183D-464A-A8C9-1359E275C6D8}"/>
              </a:ext>
            </a:extLst>
          </p:cNvPr>
          <p:cNvPicPr>
            <a:picLocks noGrp="1" noChangeAspect="1"/>
          </p:cNvPicPr>
          <p:nvPr>
            <p:ph idx="1"/>
          </p:nvPr>
        </p:nvPicPr>
        <p:blipFill>
          <a:blip r:embed="rId2"/>
          <a:stretch>
            <a:fillRect/>
          </a:stretch>
        </p:blipFill>
        <p:spPr>
          <a:xfrm>
            <a:off x="1500553" y="1600200"/>
            <a:ext cx="6142893" cy="4525963"/>
          </a:xfrm>
        </p:spPr>
      </p:pic>
    </p:spTree>
    <p:extLst>
      <p:ext uri="{BB962C8B-B14F-4D97-AF65-F5344CB8AC3E}">
        <p14:creationId xmlns:p14="http://schemas.microsoft.com/office/powerpoint/2010/main" val="2939602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9D2-AC40-421C-8412-6FBF3943D66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6A06F26-9349-4F53-B911-25A252351788}"/>
              </a:ext>
            </a:extLst>
          </p:cNvPr>
          <p:cNvPicPr>
            <a:picLocks noGrp="1" noChangeAspect="1"/>
          </p:cNvPicPr>
          <p:nvPr>
            <p:ph idx="1"/>
          </p:nvPr>
        </p:nvPicPr>
        <p:blipFill>
          <a:blip r:embed="rId2"/>
          <a:stretch>
            <a:fillRect/>
          </a:stretch>
        </p:blipFill>
        <p:spPr>
          <a:xfrm>
            <a:off x="1542756" y="1600200"/>
            <a:ext cx="6058488" cy="4525963"/>
          </a:xfrm>
        </p:spPr>
      </p:pic>
    </p:spTree>
    <p:extLst>
      <p:ext uri="{BB962C8B-B14F-4D97-AF65-F5344CB8AC3E}">
        <p14:creationId xmlns:p14="http://schemas.microsoft.com/office/powerpoint/2010/main" val="194249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5F888-30DB-425B-9EC0-CFEFB311755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6C80238-0E72-45AE-9E6A-1C87DC48526D}"/>
              </a:ext>
            </a:extLst>
          </p:cNvPr>
          <p:cNvPicPr>
            <a:picLocks noGrp="1" noChangeAspect="1"/>
          </p:cNvPicPr>
          <p:nvPr>
            <p:ph idx="1"/>
          </p:nvPr>
        </p:nvPicPr>
        <p:blipFill>
          <a:blip r:embed="rId2"/>
          <a:stretch>
            <a:fillRect/>
          </a:stretch>
        </p:blipFill>
        <p:spPr>
          <a:xfrm>
            <a:off x="1399389" y="1600200"/>
            <a:ext cx="6345222" cy="4525963"/>
          </a:xfrm>
        </p:spPr>
      </p:pic>
    </p:spTree>
    <p:extLst>
      <p:ext uri="{BB962C8B-B14F-4D97-AF65-F5344CB8AC3E}">
        <p14:creationId xmlns:p14="http://schemas.microsoft.com/office/powerpoint/2010/main" val="3610450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CED7-1B70-4A24-9A2F-AA77E2DD477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6C07E40-1E6B-42A5-86E8-B806C4488E2E}"/>
              </a:ext>
            </a:extLst>
          </p:cNvPr>
          <p:cNvPicPr>
            <a:picLocks noGrp="1" noChangeAspect="1"/>
          </p:cNvPicPr>
          <p:nvPr>
            <p:ph idx="1"/>
          </p:nvPr>
        </p:nvPicPr>
        <p:blipFill>
          <a:blip r:embed="rId2"/>
          <a:stretch>
            <a:fillRect/>
          </a:stretch>
        </p:blipFill>
        <p:spPr>
          <a:xfrm>
            <a:off x="1505207" y="1600200"/>
            <a:ext cx="6133585" cy="4525963"/>
          </a:xfrm>
        </p:spPr>
      </p:pic>
    </p:spTree>
    <p:extLst>
      <p:ext uri="{BB962C8B-B14F-4D97-AF65-F5344CB8AC3E}">
        <p14:creationId xmlns:p14="http://schemas.microsoft.com/office/powerpoint/2010/main" val="174900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F43E-CF67-4835-985F-289CFAC5D76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B0C0C52-DBBE-45C7-8A43-4AF2D6CE907E}"/>
              </a:ext>
            </a:extLst>
          </p:cNvPr>
          <p:cNvPicPr>
            <a:picLocks noGrp="1" noChangeAspect="1"/>
          </p:cNvPicPr>
          <p:nvPr>
            <p:ph idx="1"/>
          </p:nvPr>
        </p:nvPicPr>
        <p:blipFill>
          <a:blip r:embed="rId2"/>
          <a:stretch>
            <a:fillRect/>
          </a:stretch>
        </p:blipFill>
        <p:spPr>
          <a:xfrm>
            <a:off x="1529784" y="1600200"/>
            <a:ext cx="6084431" cy="4525963"/>
          </a:xfrm>
        </p:spPr>
      </p:pic>
    </p:spTree>
    <p:extLst>
      <p:ext uri="{BB962C8B-B14F-4D97-AF65-F5344CB8AC3E}">
        <p14:creationId xmlns:p14="http://schemas.microsoft.com/office/powerpoint/2010/main" val="547122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75FB-992B-4456-BA41-BFD10B7AF22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25CA823-1133-4D2B-A837-62C458EFC5E2}"/>
              </a:ext>
            </a:extLst>
          </p:cNvPr>
          <p:cNvPicPr>
            <a:picLocks noGrp="1" noChangeAspect="1"/>
          </p:cNvPicPr>
          <p:nvPr>
            <p:ph idx="1"/>
          </p:nvPr>
        </p:nvPicPr>
        <p:blipFill>
          <a:blip r:embed="rId2"/>
          <a:stretch>
            <a:fillRect/>
          </a:stretch>
        </p:blipFill>
        <p:spPr>
          <a:xfrm>
            <a:off x="1593647" y="1600200"/>
            <a:ext cx="5956705" cy="4525963"/>
          </a:xfrm>
        </p:spPr>
      </p:pic>
    </p:spTree>
    <p:extLst>
      <p:ext uri="{BB962C8B-B14F-4D97-AF65-F5344CB8AC3E}">
        <p14:creationId xmlns:p14="http://schemas.microsoft.com/office/powerpoint/2010/main" val="4225578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F43-0A4D-4A78-BA67-8088698AE96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AD51CFE-CC3C-4ECC-9802-3549DFB0AF16}"/>
              </a:ext>
            </a:extLst>
          </p:cNvPr>
          <p:cNvPicPr>
            <a:picLocks noGrp="1" noChangeAspect="1"/>
          </p:cNvPicPr>
          <p:nvPr>
            <p:ph idx="1"/>
          </p:nvPr>
        </p:nvPicPr>
        <p:blipFill>
          <a:blip r:embed="rId2"/>
          <a:stretch>
            <a:fillRect/>
          </a:stretch>
        </p:blipFill>
        <p:spPr>
          <a:xfrm>
            <a:off x="1527065" y="1600200"/>
            <a:ext cx="6089870" cy="4525963"/>
          </a:xfrm>
        </p:spPr>
      </p:pic>
    </p:spTree>
    <p:extLst>
      <p:ext uri="{BB962C8B-B14F-4D97-AF65-F5344CB8AC3E}">
        <p14:creationId xmlns:p14="http://schemas.microsoft.com/office/powerpoint/2010/main" val="322433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E3527-3D89-44B7-88A3-978B327E75A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CBEB861-9002-406A-9690-AECDA7CDD660}"/>
              </a:ext>
            </a:extLst>
          </p:cNvPr>
          <p:cNvPicPr>
            <a:picLocks noGrp="1" noChangeAspect="1"/>
          </p:cNvPicPr>
          <p:nvPr>
            <p:ph idx="1"/>
          </p:nvPr>
        </p:nvPicPr>
        <p:blipFill>
          <a:blip r:embed="rId2"/>
          <a:stretch>
            <a:fillRect/>
          </a:stretch>
        </p:blipFill>
        <p:spPr>
          <a:xfrm>
            <a:off x="1450896" y="1600200"/>
            <a:ext cx="6242208" cy="4525963"/>
          </a:xfrm>
        </p:spPr>
      </p:pic>
    </p:spTree>
    <p:extLst>
      <p:ext uri="{BB962C8B-B14F-4D97-AF65-F5344CB8AC3E}">
        <p14:creationId xmlns:p14="http://schemas.microsoft.com/office/powerpoint/2010/main" val="3125616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insideearth"/>
          <p:cNvPicPr>
            <a:picLocks noChangeAspect="1" noChangeArrowheads="1"/>
          </p:cNvPicPr>
          <p:nvPr/>
        </p:nvPicPr>
        <p:blipFill>
          <a:blip r:embed="rId2"/>
          <a:srcRect/>
          <a:stretch>
            <a:fillRect/>
          </a:stretch>
        </p:blipFill>
        <p:spPr bwMode="auto">
          <a:xfrm>
            <a:off x="381000" y="914400"/>
            <a:ext cx="3505200" cy="3797823"/>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4876800" y="2819400"/>
            <a:ext cx="3886200" cy="259080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359E-DD65-4FA6-B5F3-426F4987FA8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6BE705D-BCDC-4DE0-B36F-BA48ECA0D104}"/>
              </a:ext>
            </a:extLst>
          </p:cNvPr>
          <p:cNvPicPr>
            <a:picLocks noGrp="1" noChangeAspect="1"/>
          </p:cNvPicPr>
          <p:nvPr>
            <p:ph idx="1"/>
          </p:nvPr>
        </p:nvPicPr>
        <p:blipFill>
          <a:blip r:embed="rId2"/>
          <a:stretch>
            <a:fillRect/>
          </a:stretch>
        </p:blipFill>
        <p:spPr>
          <a:xfrm>
            <a:off x="1659359" y="1600200"/>
            <a:ext cx="5825282" cy="4525963"/>
          </a:xfrm>
        </p:spPr>
      </p:pic>
    </p:spTree>
    <p:extLst>
      <p:ext uri="{BB962C8B-B14F-4D97-AF65-F5344CB8AC3E}">
        <p14:creationId xmlns:p14="http://schemas.microsoft.com/office/powerpoint/2010/main" val="916948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250D-B28C-4A2F-9186-BD2B96C7063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C5E5E25-8778-4970-8735-4CB3F9C07DCD}"/>
              </a:ext>
            </a:extLst>
          </p:cNvPr>
          <p:cNvPicPr>
            <a:picLocks noGrp="1" noChangeAspect="1"/>
          </p:cNvPicPr>
          <p:nvPr>
            <p:ph idx="1"/>
          </p:nvPr>
        </p:nvPicPr>
        <p:blipFill>
          <a:blip r:embed="rId2"/>
          <a:stretch>
            <a:fillRect/>
          </a:stretch>
        </p:blipFill>
        <p:spPr>
          <a:xfrm>
            <a:off x="1575079" y="1600200"/>
            <a:ext cx="5993842" cy="4525963"/>
          </a:xfrm>
        </p:spPr>
      </p:pic>
    </p:spTree>
    <p:extLst>
      <p:ext uri="{BB962C8B-B14F-4D97-AF65-F5344CB8AC3E}">
        <p14:creationId xmlns:p14="http://schemas.microsoft.com/office/powerpoint/2010/main" val="2479856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489E-04FA-44FC-BC35-7D3F40BD2C0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8418DB1-0604-4D93-B290-A03B22654210}"/>
              </a:ext>
            </a:extLst>
          </p:cNvPr>
          <p:cNvPicPr>
            <a:picLocks noGrp="1" noChangeAspect="1"/>
          </p:cNvPicPr>
          <p:nvPr>
            <p:ph idx="1"/>
          </p:nvPr>
        </p:nvPicPr>
        <p:blipFill>
          <a:blip r:embed="rId2"/>
          <a:stretch>
            <a:fillRect/>
          </a:stretch>
        </p:blipFill>
        <p:spPr>
          <a:xfrm>
            <a:off x="1611891" y="1600200"/>
            <a:ext cx="5920217" cy="4525963"/>
          </a:xfrm>
        </p:spPr>
      </p:pic>
    </p:spTree>
    <p:extLst>
      <p:ext uri="{BB962C8B-B14F-4D97-AF65-F5344CB8AC3E}">
        <p14:creationId xmlns:p14="http://schemas.microsoft.com/office/powerpoint/2010/main" val="295002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5EB1-A10D-464D-8D50-73D2FE9FBE1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FD098C2-F675-4909-BAA2-DF37A2279B87}"/>
              </a:ext>
            </a:extLst>
          </p:cNvPr>
          <p:cNvPicPr>
            <a:picLocks noGrp="1" noChangeAspect="1"/>
          </p:cNvPicPr>
          <p:nvPr>
            <p:ph idx="1"/>
          </p:nvPr>
        </p:nvPicPr>
        <p:blipFill>
          <a:blip r:embed="rId2"/>
          <a:stretch>
            <a:fillRect/>
          </a:stretch>
        </p:blipFill>
        <p:spPr>
          <a:xfrm>
            <a:off x="1193577" y="1600200"/>
            <a:ext cx="6756845" cy="4525963"/>
          </a:xfrm>
        </p:spPr>
      </p:pic>
    </p:spTree>
    <p:extLst>
      <p:ext uri="{BB962C8B-B14F-4D97-AF65-F5344CB8AC3E}">
        <p14:creationId xmlns:p14="http://schemas.microsoft.com/office/powerpoint/2010/main" val="9293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C55F-C8C7-42E2-90FE-A98D45CD73E7}"/>
              </a:ext>
            </a:extLst>
          </p:cNvPr>
          <p:cNvSpPr>
            <a:spLocks noGrp="1"/>
          </p:cNvSpPr>
          <p:nvPr>
            <p:ph type="title"/>
          </p:nvPr>
        </p:nvSpPr>
        <p:spPr/>
        <p:txBody>
          <a:bodyPr/>
          <a:lstStyle/>
          <a:p>
            <a:r>
              <a:rPr lang="en-US" sz="4400" dirty="0">
                <a:latin typeface="Bookman Old Style" pitchFamily="18" charset="0"/>
              </a:rPr>
              <a:t>Geothermal Resource</a:t>
            </a:r>
            <a:endParaRPr lang="en-IN" dirty="0"/>
          </a:p>
        </p:txBody>
      </p:sp>
      <p:pic>
        <p:nvPicPr>
          <p:cNvPr id="5" name="Content Placeholder 4">
            <a:extLst>
              <a:ext uri="{FF2B5EF4-FFF2-40B4-BE49-F238E27FC236}">
                <a16:creationId xmlns:a16="http://schemas.microsoft.com/office/drawing/2014/main" id="{4EA76248-247C-44F3-AEAF-1762EE289DF4}"/>
              </a:ext>
            </a:extLst>
          </p:cNvPr>
          <p:cNvPicPr>
            <a:picLocks noGrp="1" noChangeAspect="1"/>
          </p:cNvPicPr>
          <p:nvPr>
            <p:ph idx="1"/>
          </p:nvPr>
        </p:nvPicPr>
        <p:blipFill>
          <a:blip r:embed="rId2"/>
          <a:stretch>
            <a:fillRect/>
          </a:stretch>
        </p:blipFill>
        <p:spPr>
          <a:xfrm>
            <a:off x="1404937" y="1862931"/>
            <a:ext cx="6334125" cy="4000500"/>
          </a:xfrm>
        </p:spPr>
      </p:pic>
    </p:spTree>
    <p:extLst>
      <p:ext uri="{BB962C8B-B14F-4D97-AF65-F5344CB8AC3E}">
        <p14:creationId xmlns:p14="http://schemas.microsoft.com/office/powerpoint/2010/main" val="259765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pPr algn="l"/>
            <a:r>
              <a:rPr lang="en-US" sz="2800" b="1" dirty="0" smtClean="0">
                <a:latin typeface="Bookman Old Style" panose="02050604050505020204" pitchFamily="18" charset="0"/>
              </a:rPr>
              <a:t>Typical Geothermal Field</a:t>
            </a:r>
            <a:endParaRPr lang="en-IN" sz="2800" b="1" dirty="0">
              <a:latin typeface="Bookman Old Style" panose="02050604050505020204" pitchFamily="18" charset="0"/>
            </a:endParaRPr>
          </a:p>
        </p:txBody>
      </p:sp>
      <p:pic>
        <p:nvPicPr>
          <p:cNvPr id="4" name="Content Placeholder 3"/>
          <p:cNvPicPr>
            <a:picLocks noGrp="1" noChangeAspect="1"/>
          </p:cNvPicPr>
          <p:nvPr>
            <p:ph idx="1"/>
          </p:nvPr>
        </p:nvPicPr>
        <p:blipFill>
          <a:blip r:embed="rId2"/>
          <a:stretch>
            <a:fillRect/>
          </a:stretch>
        </p:blipFill>
        <p:spPr>
          <a:xfrm>
            <a:off x="152399" y="990600"/>
            <a:ext cx="6299251" cy="4953000"/>
          </a:xfrm>
          <a:prstGeom prst="rect">
            <a:avLst/>
          </a:prstGeom>
        </p:spPr>
      </p:pic>
      <p:sp>
        <p:nvSpPr>
          <p:cNvPr id="5" name="TextBox 4"/>
          <p:cNvSpPr txBox="1"/>
          <p:nvPr/>
        </p:nvSpPr>
        <p:spPr>
          <a:xfrm>
            <a:off x="6248400" y="1971299"/>
            <a:ext cx="2738250" cy="1477328"/>
          </a:xfrm>
          <a:prstGeom prst="rect">
            <a:avLst/>
          </a:prstGeom>
          <a:noFill/>
        </p:spPr>
        <p:txBody>
          <a:bodyPr wrap="none" rtlCol="0">
            <a:spAutoFit/>
          </a:bodyPr>
          <a:lstStyle/>
          <a:p>
            <a:r>
              <a:rPr lang="en-US" dirty="0" smtClean="0">
                <a:latin typeface="Bookman Old Style" panose="02050604050505020204" pitchFamily="18" charset="0"/>
              </a:rPr>
              <a:t>A-Magma</a:t>
            </a:r>
          </a:p>
          <a:p>
            <a:r>
              <a:rPr lang="en-US" dirty="0" smtClean="0">
                <a:latin typeface="Bookman Old Style" panose="02050604050505020204" pitchFamily="18" charset="0"/>
              </a:rPr>
              <a:t>B-Igneous Rock</a:t>
            </a:r>
          </a:p>
          <a:p>
            <a:r>
              <a:rPr lang="en-US" dirty="0" smtClean="0">
                <a:latin typeface="Bookman Old Style" panose="02050604050505020204" pitchFamily="18" charset="0"/>
              </a:rPr>
              <a:t>C-Permeable Reservoir</a:t>
            </a:r>
          </a:p>
          <a:p>
            <a:r>
              <a:rPr lang="en-US" dirty="0" smtClean="0">
                <a:latin typeface="Bookman Old Style" panose="02050604050505020204" pitchFamily="18" charset="0"/>
              </a:rPr>
              <a:t>D-Sold Rock</a:t>
            </a:r>
          </a:p>
          <a:p>
            <a:r>
              <a:rPr lang="en-US" dirty="0" smtClean="0">
                <a:latin typeface="Bookman Old Style" panose="02050604050505020204" pitchFamily="18" charset="0"/>
              </a:rPr>
              <a:t>E-Fissure</a:t>
            </a:r>
            <a:endParaRPr lang="en-IN" dirty="0">
              <a:latin typeface="Bookman Old Style" panose="02050604050505020204" pitchFamily="18" charset="0"/>
            </a:endParaRPr>
          </a:p>
        </p:txBody>
      </p:sp>
    </p:spTree>
    <p:extLst>
      <p:ext uri="{BB962C8B-B14F-4D97-AF65-F5344CB8AC3E}">
        <p14:creationId xmlns:p14="http://schemas.microsoft.com/office/powerpoint/2010/main" val="1377125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ookman Old Style" pitchFamily="18" charset="0"/>
              </a:rPr>
              <a:t>Geothermal Resources</a:t>
            </a:r>
            <a:endParaRPr lang="en-IN" dirty="0">
              <a:latin typeface="Bookman Old Style" pitchFamily="18" charset="0"/>
            </a:endParaRPr>
          </a:p>
        </p:txBody>
      </p:sp>
      <p:sp>
        <p:nvSpPr>
          <p:cNvPr id="3" name="Content Placeholder 2"/>
          <p:cNvSpPr>
            <a:spLocks noGrp="1"/>
          </p:cNvSpPr>
          <p:nvPr>
            <p:ph idx="1"/>
          </p:nvPr>
        </p:nvSpPr>
        <p:spPr/>
        <p:txBody>
          <a:bodyPr>
            <a:normAutofit/>
          </a:bodyPr>
          <a:lstStyle/>
          <a:p>
            <a:pPr lvl="1"/>
            <a:r>
              <a:rPr lang="en-US" sz="3200" dirty="0">
                <a:latin typeface="Bookman Old Style" pitchFamily="18" charset="0"/>
              </a:rPr>
              <a:t>Hydrothermal-</a:t>
            </a:r>
            <a:r>
              <a:rPr lang="en-US" dirty="0">
                <a:latin typeface="Bookman Old Style" pitchFamily="18" charset="0"/>
              </a:rPr>
              <a:t>100 to </a:t>
            </a:r>
            <a:r>
              <a:rPr lang="en-IN" dirty="0">
                <a:latin typeface="Bookman Old Style" pitchFamily="18" charset="0"/>
              </a:rPr>
              <a:t>180</a:t>
            </a:r>
            <a:r>
              <a:rPr lang="en-IN" baseline="30000" dirty="0">
                <a:latin typeface="Bookman Old Style" pitchFamily="18" charset="0"/>
              </a:rPr>
              <a:t>O</a:t>
            </a:r>
            <a:r>
              <a:rPr lang="en-IN" dirty="0">
                <a:latin typeface="Bookman Old Style" pitchFamily="18" charset="0"/>
              </a:rPr>
              <a:t>C</a:t>
            </a:r>
            <a:endParaRPr lang="en-US" sz="3200" dirty="0">
              <a:latin typeface="Bookman Old Style" pitchFamily="18" charset="0"/>
            </a:endParaRPr>
          </a:p>
          <a:p>
            <a:pPr lvl="1"/>
            <a:r>
              <a:rPr lang="en-US" sz="3200" dirty="0">
                <a:latin typeface="Bookman Old Style" pitchFamily="18" charset="0"/>
              </a:rPr>
              <a:t>Geo pressured -</a:t>
            </a:r>
            <a:r>
              <a:rPr lang="en-US" dirty="0">
                <a:latin typeface="Bookman Old Style" pitchFamily="18" charset="0"/>
              </a:rPr>
              <a:t>2400-9100m &amp; </a:t>
            </a:r>
            <a:r>
              <a:rPr lang="en-IN" dirty="0">
                <a:latin typeface="Bookman Old Style" pitchFamily="18" charset="0"/>
              </a:rPr>
              <a:t>160</a:t>
            </a:r>
            <a:r>
              <a:rPr lang="en-IN" baseline="30000" dirty="0">
                <a:latin typeface="Bookman Old Style" pitchFamily="18" charset="0"/>
              </a:rPr>
              <a:t>O</a:t>
            </a:r>
            <a:r>
              <a:rPr lang="en-IN" dirty="0">
                <a:latin typeface="Bookman Old Style" pitchFamily="18" charset="0"/>
              </a:rPr>
              <a:t>C , 1000 bar</a:t>
            </a:r>
            <a:endParaRPr lang="en-US" sz="3200" dirty="0">
              <a:latin typeface="Bookman Old Style" pitchFamily="18" charset="0"/>
            </a:endParaRPr>
          </a:p>
          <a:p>
            <a:pPr lvl="1"/>
            <a:r>
              <a:rPr lang="en-US" sz="3200" dirty="0">
                <a:latin typeface="Bookman Old Style" pitchFamily="18" charset="0"/>
              </a:rPr>
              <a:t>Hot dry rock-</a:t>
            </a:r>
            <a:r>
              <a:rPr lang="en-IN" dirty="0">
                <a:latin typeface="Bookman Old Style" pitchFamily="18" charset="0"/>
              </a:rPr>
              <a:t>90-650</a:t>
            </a:r>
            <a:r>
              <a:rPr lang="en-IN" baseline="30000" dirty="0">
                <a:latin typeface="Bookman Old Style" pitchFamily="18" charset="0"/>
              </a:rPr>
              <a:t>O</a:t>
            </a:r>
            <a:r>
              <a:rPr lang="en-IN" dirty="0">
                <a:latin typeface="Bookman Old Style" pitchFamily="18" charset="0"/>
              </a:rPr>
              <a:t>C</a:t>
            </a:r>
            <a:endParaRPr lang="en-US" sz="3200" dirty="0">
              <a:latin typeface="Bookman Old Style" pitchFamily="18" charset="0"/>
            </a:endParaRPr>
          </a:p>
          <a:p>
            <a:pPr lvl="1"/>
            <a:r>
              <a:rPr lang="en-US" sz="3200" dirty="0">
                <a:latin typeface="Bookman Old Style" pitchFamily="18" charset="0"/>
              </a:rPr>
              <a:t>Volcanic and -</a:t>
            </a:r>
            <a:r>
              <a:rPr lang="en-IN" dirty="0">
                <a:latin typeface="Bookman Old Style" pitchFamily="18" charset="0"/>
              </a:rPr>
              <a:t>700-1600</a:t>
            </a:r>
            <a:r>
              <a:rPr lang="en-IN" baseline="30000" dirty="0">
                <a:latin typeface="Bookman Old Style" pitchFamily="18" charset="0"/>
              </a:rPr>
              <a:t>O</a:t>
            </a:r>
            <a:r>
              <a:rPr lang="en-IN" dirty="0">
                <a:latin typeface="Bookman Old Style" pitchFamily="18" charset="0"/>
              </a:rPr>
              <a:t>C</a:t>
            </a:r>
            <a:endParaRPr lang="en-US" sz="3200" dirty="0">
              <a:latin typeface="Bookman Old Style" pitchFamily="18" charset="0"/>
            </a:endParaRPr>
          </a:p>
          <a:p>
            <a:pPr lvl="1"/>
            <a:r>
              <a:rPr lang="en-US" sz="3200" dirty="0">
                <a:latin typeface="Bookman Old Style" pitchFamily="18" charset="0"/>
              </a:rPr>
              <a:t>Magma (Molten Rock)</a:t>
            </a:r>
            <a:endParaRPr lang="en-IN" sz="3200" dirty="0">
              <a:latin typeface="Bookman Old Style"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0BE94-853F-4147-9CED-7A1208698CF1}"/>
              </a:ext>
            </a:extLst>
          </p:cNvPr>
          <p:cNvSpPr>
            <a:spLocks noGrp="1"/>
          </p:cNvSpPr>
          <p:nvPr>
            <p:ph type="title"/>
          </p:nvPr>
        </p:nvSpPr>
        <p:spPr/>
        <p:txBody>
          <a:bodyPr/>
          <a:lstStyle/>
          <a:p>
            <a:r>
              <a:rPr lang="en-US" dirty="0">
                <a:latin typeface="Bookman Old Style" pitchFamily="18" charset="0"/>
              </a:rPr>
              <a:t>Geothermal Resources</a:t>
            </a:r>
            <a:endParaRPr lang="en-IN" dirty="0"/>
          </a:p>
        </p:txBody>
      </p:sp>
      <p:sp>
        <p:nvSpPr>
          <p:cNvPr id="3" name="Content Placeholder 2">
            <a:extLst>
              <a:ext uri="{FF2B5EF4-FFF2-40B4-BE49-F238E27FC236}">
                <a16:creationId xmlns:a16="http://schemas.microsoft.com/office/drawing/2014/main" id="{705852AD-9796-4F1D-B45E-340EDB567DDA}"/>
              </a:ext>
            </a:extLst>
          </p:cNvPr>
          <p:cNvSpPr>
            <a:spLocks noGrp="1"/>
          </p:cNvSpPr>
          <p:nvPr>
            <p:ph idx="1"/>
          </p:nvPr>
        </p:nvSpPr>
        <p:spPr/>
        <p:txBody>
          <a:bodyPr>
            <a:normAutofit lnSpcReduction="10000"/>
          </a:bodyPr>
          <a:lstStyle/>
          <a:p>
            <a:pPr algn="just"/>
            <a:r>
              <a:rPr lang="en-US" sz="1800" b="1" spc="15" dirty="0">
                <a:solidFill>
                  <a:srgbClr val="231F20"/>
                </a:solidFill>
                <a:effectLst/>
                <a:latin typeface="Bookman Old Style" panose="02050604050505020204" pitchFamily="18" charset="0"/>
                <a:ea typeface="Calibri" panose="020F0502020204030204" pitchFamily="34" charset="0"/>
              </a:rPr>
              <a:t>Hydrothermal</a:t>
            </a:r>
            <a:r>
              <a:rPr lang="en-US" sz="1800" b="1" spc="-35" dirty="0">
                <a:solidFill>
                  <a:srgbClr val="231F20"/>
                </a:solidFill>
                <a:effectLst/>
                <a:latin typeface="Bookman Old Style" panose="02050604050505020204" pitchFamily="18" charset="0"/>
                <a:ea typeface="Calibri" panose="020F0502020204030204" pitchFamily="34" charset="0"/>
              </a:rPr>
              <a:t> </a:t>
            </a:r>
            <a:r>
              <a:rPr lang="en-US" sz="1800" b="1" spc="15" dirty="0">
                <a:solidFill>
                  <a:srgbClr val="231F20"/>
                </a:solidFill>
                <a:effectLst/>
                <a:latin typeface="Bookman Old Style" panose="02050604050505020204" pitchFamily="18" charset="0"/>
                <a:ea typeface="Calibri" panose="020F0502020204030204" pitchFamily="34" charset="0"/>
              </a:rPr>
              <a:t>resources</a:t>
            </a:r>
            <a:r>
              <a:rPr lang="en-US" sz="1800" b="1" spc="-3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contain</a:t>
            </a:r>
            <a:r>
              <a:rPr lang="en-US" sz="1800" spc="-3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superheated</a:t>
            </a:r>
            <a:r>
              <a:rPr lang="en-US" sz="1800" spc="-25"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water,</a:t>
            </a:r>
            <a:r>
              <a:rPr lang="en-US" sz="1800" spc="-3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steam</a:t>
            </a:r>
            <a:r>
              <a:rPr lang="en-US" sz="1800" spc="-3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or</a:t>
            </a:r>
            <a:r>
              <a:rPr lang="en-US" sz="1800" spc="-30"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both</a:t>
            </a:r>
            <a:r>
              <a:rPr lang="en-US" sz="1800" spc="-3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in</a:t>
            </a:r>
            <a:r>
              <a:rPr lang="en-US" sz="1800" spc="-25" dirty="0">
                <a:solidFill>
                  <a:srgbClr val="231F20"/>
                </a:solidFill>
                <a:effectLst/>
                <a:latin typeface="Bookman Old Style" panose="02050604050505020204" pitchFamily="18" charset="0"/>
                <a:ea typeface="Calibri" panose="020F0502020204030204" pitchFamily="34" charset="0"/>
              </a:rPr>
              <a:t> </a:t>
            </a:r>
            <a:r>
              <a:rPr lang="en-US" sz="1800" spc="15" dirty="0">
                <a:solidFill>
                  <a:srgbClr val="231F20"/>
                </a:solidFill>
                <a:effectLst/>
                <a:latin typeface="Bookman Old Style" panose="02050604050505020204" pitchFamily="18" charset="0"/>
                <a:ea typeface="Calibri" panose="020F0502020204030204" pitchFamily="34" charset="0"/>
              </a:rPr>
              <a:t>fractured</a:t>
            </a:r>
            <a:r>
              <a:rPr lang="en-US" sz="1800" spc="-30" dirty="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or</a:t>
            </a:r>
            <a:r>
              <a:rPr lang="en-US" sz="1800" spc="-30" dirty="0">
                <a:solidFill>
                  <a:srgbClr val="231F20"/>
                </a:solidFill>
                <a:effectLst/>
                <a:latin typeface="Bookman Old Style" panose="02050604050505020204" pitchFamily="18" charset="0"/>
                <a:ea typeface="Calibri" panose="020F0502020204030204" pitchFamily="34" charset="0"/>
              </a:rPr>
              <a:t> </a:t>
            </a:r>
            <a:r>
              <a:rPr lang="en-US" sz="1800" spc="20" dirty="0">
                <a:solidFill>
                  <a:srgbClr val="231F20"/>
                </a:solidFill>
                <a:effectLst/>
                <a:latin typeface="Bookman Old Style" panose="02050604050505020204" pitchFamily="18" charset="0"/>
                <a:ea typeface="Calibri" panose="020F0502020204030204" pitchFamily="34" charset="0"/>
              </a:rPr>
              <a:t>porous </a:t>
            </a:r>
            <a:r>
              <a:rPr lang="en-US" sz="1800" spc="15" dirty="0">
                <a:solidFill>
                  <a:srgbClr val="231F20"/>
                </a:solidFill>
                <a:effectLst/>
                <a:latin typeface="Bookman Old Style" panose="02050604050505020204" pitchFamily="18" charset="0"/>
                <a:ea typeface="Calibri" panose="020F0502020204030204" pitchFamily="34" charset="0"/>
              </a:rPr>
              <a:t>rock, </a:t>
            </a:r>
            <a:r>
              <a:rPr lang="en-US" sz="1800" spc="10" dirty="0">
                <a:solidFill>
                  <a:srgbClr val="231F20"/>
                </a:solidFill>
                <a:effectLst/>
                <a:latin typeface="Bookman Old Style" panose="02050604050505020204" pitchFamily="18" charset="0"/>
                <a:ea typeface="Calibri" panose="020F0502020204030204" pitchFamily="34" charset="0"/>
              </a:rPr>
              <a:t>but </a:t>
            </a:r>
            <a:r>
              <a:rPr lang="en-US" sz="1800" spc="15" dirty="0">
                <a:solidFill>
                  <a:srgbClr val="231F20"/>
                </a:solidFill>
                <a:effectLst/>
                <a:latin typeface="Bookman Old Style" panose="02050604050505020204" pitchFamily="18" charset="0"/>
                <a:ea typeface="Calibri" panose="020F0502020204030204" pitchFamily="34" charset="0"/>
              </a:rPr>
              <a:t>further trapped </a:t>
            </a:r>
            <a:r>
              <a:rPr lang="en-US" sz="1800" dirty="0">
                <a:solidFill>
                  <a:srgbClr val="231F20"/>
                </a:solidFill>
                <a:effectLst/>
                <a:latin typeface="Bookman Old Style" panose="02050604050505020204" pitchFamily="18" charset="0"/>
                <a:ea typeface="Calibri" panose="020F0502020204030204" pitchFamily="34" charset="0"/>
              </a:rPr>
              <a:t>by a </a:t>
            </a:r>
            <a:r>
              <a:rPr lang="en-US" sz="1800" spc="15" dirty="0">
                <a:solidFill>
                  <a:srgbClr val="231F20"/>
                </a:solidFill>
                <a:effectLst/>
                <a:latin typeface="Bookman Old Style" panose="02050604050505020204" pitchFamily="18" charset="0"/>
                <a:ea typeface="Calibri" panose="020F0502020204030204" pitchFamily="34" charset="0"/>
              </a:rPr>
              <a:t>layer </a:t>
            </a:r>
            <a:r>
              <a:rPr lang="en-US" sz="1800" dirty="0">
                <a:solidFill>
                  <a:srgbClr val="231F20"/>
                </a:solidFill>
                <a:effectLst/>
                <a:latin typeface="Bookman Old Style" panose="02050604050505020204" pitchFamily="18" charset="0"/>
                <a:ea typeface="Calibri" panose="020F0502020204030204" pitchFamily="34" charset="0"/>
              </a:rPr>
              <a:t>of </a:t>
            </a:r>
            <a:r>
              <a:rPr lang="en-US" sz="1800" spc="15" dirty="0">
                <a:solidFill>
                  <a:srgbClr val="231F20"/>
                </a:solidFill>
                <a:effectLst/>
                <a:latin typeface="Bookman Old Style" panose="02050604050505020204" pitchFamily="18" charset="0"/>
                <a:ea typeface="Calibri" panose="020F0502020204030204" pitchFamily="34" charset="0"/>
              </a:rPr>
              <a:t>impermeable rock. Hydrothermal resource </a:t>
            </a:r>
            <a:r>
              <a:rPr lang="en-US" sz="1800" spc="10" dirty="0">
                <a:solidFill>
                  <a:srgbClr val="231F20"/>
                </a:solidFill>
                <a:effectLst/>
                <a:latin typeface="Bookman Old Style" panose="02050604050505020204" pitchFamily="18" charset="0"/>
                <a:ea typeface="Calibri" panose="020F0502020204030204" pitchFamily="34" charset="0"/>
              </a:rPr>
              <a:t>may </a:t>
            </a:r>
            <a:r>
              <a:rPr lang="en-US" sz="1800" spc="20" dirty="0">
                <a:solidFill>
                  <a:srgbClr val="231F20"/>
                </a:solidFill>
                <a:effectLst/>
                <a:latin typeface="Bookman Old Style" panose="02050604050505020204" pitchFamily="18" charset="0"/>
                <a:ea typeface="Calibri" panose="020F0502020204030204" pitchFamily="34" charset="0"/>
              </a:rPr>
              <a:t>give </a:t>
            </a:r>
            <a:r>
              <a:rPr lang="en-US" sz="1800" spc="10" dirty="0">
                <a:solidFill>
                  <a:srgbClr val="231F20"/>
                </a:solidFill>
                <a:effectLst/>
                <a:latin typeface="Bookman Old Style" panose="02050604050505020204" pitchFamily="18" charset="0"/>
                <a:ea typeface="Calibri" panose="020F0502020204030204" pitchFamily="34" charset="0"/>
              </a:rPr>
              <a:t>dry and </a:t>
            </a:r>
            <a:r>
              <a:rPr lang="en-US" sz="1800" spc="15" dirty="0">
                <a:solidFill>
                  <a:srgbClr val="231F20"/>
                </a:solidFill>
                <a:effectLst/>
                <a:latin typeface="Bookman Old Style" panose="02050604050505020204" pitchFamily="18" charset="0"/>
                <a:ea typeface="Calibri" panose="020F0502020204030204" pitchFamily="34" charset="0"/>
              </a:rPr>
              <a:t>pure steam with temperature above 240°C. </a:t>
            </a:r>
            <a:r>
              <a:rPr lang="en-US" sz="1800" spc="10" dirty="0">
                <a:solidFill>
                  <a:srgbClr val="231F20"/>
                </a:solidFill>
                <a:effectLst/>
                <a:latin typeface="Bookman Old Style" panose="02050604050505020204" pitchFamily="18" charset="0"/>
                <a:ea typeface="Calibri" panose="020F0502020204030204" pitchFamily="34" charset="0"/>
              </a:rPr>
              <a:t>However, </a:t>
            </a:r>
            <a:r>
              <a:rPr lang="en-US" sz="1800" spc="15" dirty="0">
                <a:solidFill>
                  <a:srgbClr val="231F20"/>
                </a:solidFill>
                <a:effectLst/>
                <a:latin typeface="Bookman Old Style" panose="02050604050505020204" pitchFamily="18" charset="0"/>
                <a:ea typeface="Calibri" panose="020F0502020204030204" pitchFamily="34" charset="0"/>
              </a:rPr>
              <a:t>majority </a:t>
            </a:r>
            <a:r>
              <a:rPr lang="en-US" sz="1800" dirty="0">
                <a:solidFill>
                  <a:srgbClr val="231F20"/>
                </a:solidFill>
                <a:effectLst/>
                <a:latin typeface="Bookman Old Style" panose="02050604050505020204" pitchFamily="18" charset="0"/>
                <a:ea typeface="Calibri" panose="020F0502020204030204" pitchFamily="34" charset="0"/>
              </a:rPr>
              <a:t>of </a:t>
            </a:r>
            <a:r>
              <a:rPr lang="en-US" sz="1800" spc="15" dirty="0">
                <a:solidFill>
                  <a:srgbClr val="231F20"/>
                </a:solidFill>
                <a:effectLst/>
                <a:latin typeface="Bookman Old Style" panose="02050604050505020204" pitchFamily="18" charset="0"/>
                <a:ea typeface="Calibri" panose="020F0502020204030204" pitchFamily="34" charset="0"/>
              </a:rPr>
              <a:t>these </a:t>
            </a:r>
            <a:r>
              <a:rPr lang="en-US" sz="1800" spc="20" dirty="0">
                <a:solidFill>
                  <a:srgbClr val="231F20"/>
                </a:solidFill>
                <a:effectLst/>
                <a:latin typeface="Bookman Old Style" panose="02050604050505020204" pitchFamily="18" charset="0"/>
                <a:ea typeface="Calibri" panose="020F0502020204030204" pitchFamily="34" charset="0"/>
              </a:rPr>
              <a:t>resources </a:t>
            </a:r>
            <a:r>
              <a:rPr lang="en-US" sz="1800" spc="15" dirty="0">
                <a:solidFill>
                  <a:srgbClr val="231F20"/>
                </a:solidFill>
                <a:effectLst/>
                <a:latin typeface="Bookman Old Style" panose="02050604050505020204" pitchFamily="18" charset="0"/>
                <a:ea typeface="Calibri" panose="020F0502020204030204" pitchFamily="34" charset="0"/>
              </a:rPr>
              <a:t>have moderate temperatures ranging from </a:t>
            </a:r>
            <a:r>
              <a:rPr lang="en-US" sz="1800" spc="10" dirty="0">
                <a:solidFill>
                  <a:srgbClr val="231F20"/>
                </a:solidFill>
                <a:effectLst/>
                <a:latin typeface="Bookman Old Style" panose="02050604050505020204" pitchFamily="18" charset="0"/>
                <a:ea typeface="Calibri" panose="020F0502020204030204" pitchFamily="34" charset="0"/>
              </a:rPr>
              <a:t>l00 </a:t>
            </a:r>
            <a:r>
              <a:rPr lang="en-US" sz="1800" dirty="0">
                <a:solidFill>
                  <a:srgbClr val="231F20"/>
                </a:solidFill>
                <a:effectLst/>
                <a:latin typeface="Bookman Old Style" panose="02050604050505020204" pitchFamily="18" charset="0"/>
                <a:ea typeface="Calibri" panose="020F0502020204030204" pitchFamily="34" charset="0"/>
              </a:rPr>
              <a:t>to </a:t>
            </a:r>
            <a:r>
              <a:rPr lang="en-US" sz="1800" spc="15" dirty="0">
                <a:solidFill>
                  <a:srgbClr val="231F20"/>
                </a:solidFill>
                <a:effectLst/>
                <a:latin typeface="Bookman Old Style" panose="02050604050505020204" pitchFamily="18" charset="0"/>
                <a:ea typeface="Calibri" panose="020F0502020204030204" pitchFamily="34" charset="0"/>
              </a:rPr>
              <a:t>l80°C.</a:t>
            </a:r>
          </a:p>
          <a:p>
            <a:pPr algn="just"/>
            <a:r>
              <a:rPr lang="en-US" sz="1800" b="1" dirty="0">
                <a:solidFill>
                  <a:srgbClr val="231F20"/>
                </a:solidFill>
                <a:effectLst/>
                <a:latin typeface="Bookman Old Style" panose="02050604050505020204" pitchFamily="18" charset="0"/>
                <a:ea typeface="Calibri" panose="020F0502020204030204" pitchFamily="34" charset="0"/>
              </a:rPr>
              <a:t>Geopressured resource </a:t>
            </a:r>
            <a:r>
              <a:rPr lang="en-US" sz="1800" dirty="0">
                <a:solidFill>
                  <a:srgbClr val="231F20"/>
                </a:solidFill>
                <a:effectLst/>
                <a:latin typeface="Bookman Old Style" panose="02050604050505020204" pitchFamily="18" charset="0"/>
                <a:ea typeface="Calibri" panose="020F0502020204030204" pitchFamily="34" charset="0"/>
              </a:rPr>
              <a:t>is hot water or brine trapped underground at the depth of about 2400–9l00 m with temperature at about l60°C. The pressure of the water is about l000 bar. Although it has great heat potential for power generation but it is uneconomical due to low temperature and high cost of drilling into </a:t>
            </a:r>
            <a:r>
              <a:rPr lang="en-US" sz="1800" dirty="0" smtClean="0">
                <a:solidFill>
                  <a:srgbClr val="231F20"/>
                </a:solidFill>
                <a:effectLst/>
                <a:latin typeface="Bookman Old Style" panose="02050604050505020204" pitchFamily="18" charset="0"/>
                <a:ea typeface="Calibri" panose="020F0502020204030204" pitchFamily="34" charset="0"/>
              </a:rPr>
              <a:t>earth’s </a:t>
            </a:r>
            <a:r>
              <a:rPr lang="en-US" sz="1800" dirty="0">
                <a:solidFill>
                  <a:srgbClr val="231F20"/>
                </a:solidFill>
                <a:effectLst/>
                <a:latin typeface="Bookman Old Style" panose="02050604050505020204" pitchFamily="18" charset="0"/>
                <a:ea typeface="Calibri" panose="020F0502020204030204" pitchFamily="34" charset="0"/>
              </a:rPr>
              <a:t>surface to such a great depth. In case brine has recoverable methane, brine water can be used with combustion of methane to generate electricity.</a:t>
            </a:r>
          </a:p>
          <a:p>
            <a:pPr algn="just"/>
            <a:r>
              <a:rPr lang="en-US" sz="1800" b="1" dirty="0">
                <a:solidFill>
                  <a:srgbClr val="231F20"/>
                </a:solidFill>
                <a:effectLst/>
                <a:latin typeface="Bookman Old Style" panose="02050604050505020204" pitchFamily="18" charset="0"/>
                <a:ea typeface="Calibri" panose="020F0502020204030204" pitchFamily="34" charset="0"/>
              </a:rPr>
              <a:t>Hot dry rocks </a:t>
            </a:r>
            <a:r>
              <a:rPr lang="en-US" sz="1800" dirty="0">
                <a:solidFill>
                  <a:srgbClr val="231F20"/>
                </a:solidFill>
                <a:effectLst/>
                <a:latin typeface="Bookman Old Style" panose="02050604050505020204" pitchFamily="18" charset="0"/>
                <a:ea typeface="Calibri" panose="020F0502020204030204" pitchFamily="34" charset="0"/>
              </a:rPr>
              <a:t>or </a:t>
            </a:r>
            <a:r>
              <a:rPr lang="en-US" sz="1800" b="1" dirty="0">
                <a:solidFill>
                  <a:srgbClr val="231F20"/>
                </a:solidFill>
                <a:latin typeface="Bookman Old Style" panose="02050604050505020204" pitchFamily="18" charset="0"/>
                <a:ea typeface="Calibri" panose="020F0502020204030204" pitchFamily="34" charset="0"/>
              </a:rPr>
              <a:t>P</a:t>
            </a:r>
            <a:r>
              <a:rPr lang="en-US" sz="1800" b="1" dirty="0" smtClean="0">
                <a:solidFill>
                  <a:srgbClr val="231F20"/>
                </a:solidFill>
                <a:effectLst/>
                <a:latin typeface="Bookman Old Style" panose="02050604050505020204" pitchFamily="18" charset="0"/>
                <a:ea typeface="Calibri" panose="020F0502020204030204" pitchFamily="34" charset="0"/>
              </a:rPr>
              <a:t>etro-thermal</a:t>
            </a:r>
            <a:r>
              <a:rPr lang="en-US" sz="1800" dirty="0" smtClean="0">
                <a:solidFill>
                  <a:srgbClr val="231F20"/>
                </a:solidFill>
                <a:effectLst/>
                <a:latin typeface="Bookman Old Style" panose="02050604050505020204" pitchFamily="18" charset="0"/>
                <a:ea typeface="Calibri" panose="020F0502020204030204" pitchFamily="34" charset="0"/>
              </a:rPr>
              <a:t> </a:t>
            </a:r>
            <a:r>
              <a:rPr lang="en-US" sz="1800" dirty="0">
                <a:solidFill>
                  <a:srgbClr val="231F20"/>
                </a:solidFill>
                <a:effectLst/>
                <a:latin typeface="Bookman Old Style" panose="02050604050505020204" pitchFamily="18" charset="0"/>
                <a:ea typeface="Calibri" panose="020F0502020204030204" pitchFamily="34" charset="0"/>
              </a:rPr>
              <a:t>resources consist of high-temperature rocks ranging from 90 to 650°C. The rocks can be fractured and water may be circulated through the rocks to extract thermal energy.</a:t>
            </a:r>
            <a:endParaRPr lang="en-IN" sz="1800" dirty="0">
              <a:effectLst/>
              <a:latin typeface="Bookman Old Style" panose="02050604050505020204" pitchFamily="18" charset="0"/>
              <a:ea typeface="Calibri" panose="020F0502020204030204" pitchFamily="34" charset="0"/>
            </a:endParaRPr>
          </a:p>
          <a:p>
            <a:pPr algn="just"/>
            <a:endParaRPr lang="en-IN" sz="1800" dirty="0">
              <a:effectLst/>
              <a:latin typeface="Bookman Old Style" panose="02050604050505020204" pitchFamily="18" charset="0"/>
              <a:ea typeface="Calibri" panose="020F0502020204030204" pitchFamily="34" charset="0"/>
            </a:endParaRPr>
          </a:p>
          <a:p>
            <a:pPr algn="just"/>
            <a:endParaRPr lang="en-IN" dirty="0">
              <a:latin typeface="Bookman Old Style" panose="02050604050505020204" pitchFamily="18" charset="0"/>
            </a:endParaRPr>
          </a:p>
        </p:txBody>
      </p:sp>
    </p:spTree>
    <p:extLst>
      <p:ext uri="{BB962C8B-B14F-4D97-AF65-F5344CB8AC3E}">
        <p14:creationId xmlns:p14="http://schemas.microsoft.com/office/powerpoint/2010/main" val="119605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A3C7-A91A-4D7E-966C-F8C73085CECB}"/>
              </a:ext>
            </a:extLst>
          </p:cNvPr>
          <p:cNvSpPr>
            <a:spLocks noGrp="1"/>
          </p:cNvSpPr>
          <p:nvPr>
            <p:ph type="title"/>
          </p:nvPr>
        </p:nvSpPr>
        <p:spPr/>
        <p:txBody>
          <a:bodyPr/>
          <a:lstStyle/>
          <a:p>
            <a:r>
              <a:rPr lang="en-US" dirty="0">
                <a:latin typeface="Bookman Old Style" pitchFamily="18" charset="0"/>
              </a:rPr>
              <a:t>Geothermal Resources</a:t>
            </a:r>
            <a:endParaRPr lang="en-IN" dirty="0"/>
          </a:p>
        </p:txBody>
      </p:sp>
      <p:sp>
        <p:nvSpPr>
          <p:cNvPr id="3" name="Content Placeholder 2">
            <a:extLst>
              <a:ext uri="{FF2B5EF4-FFF2-40B4-BE49-F238E27FC236}">
                <a16:creationId xmlns:a16="http://schemas.microsoft.com/office/drawing/2014/main" id="{E509EF6C-FFD0-46D6-A67B-B7333AD7960B}"/>
              </a:ext>
            </a:extLst>
          </p:cNvPr>
          <p:cNvSpPr>
            <a:spLocks noGrp="1"/>
          </p:cNvSpPr>
          <p:nvPr>
            <p:ph idx="1"/>
          </p:nvPr>
        </p:nvSpPr>
        <p:spPr/>
        <p:txBody>
          <a:bodyPr>
            <a:normAutofit fontScale="92500" lnSpcReduction="10000"/>
          </a:bodyPr>
          <a:lstStyle/>
          <a:p>
            <a:pPr marL="120015" marR="280670" indent="228600" algn="just">
              <a:lnSpc>
                <a:spcPct val="101000"/>
              </a:lnSpc>
              <a:spcBef>
                <a:spcPts val="5"/>
              </a:spcBef>
              <a:spcAft>
                <a:spcPts val="0"/>
              </a:spcAft>
            </a:pPr>
            <a:r>
              <a:rPr lang="en-US" sz="1800" dirty="0">
                <a:solidFill>
                  <a:srgbClr val="231F20"/>
                </a:solidFill>
                <a:effectLst/>
                <a:latin typeface="Bookman Old Style" panose="02050604050505020204" pitchFamily="18" charset="0"/>
                <a:ea typeface="Calibri" panose="020F0502020204030204" pitchFamily="34" charset="0"/>
              </a:rPr>
              <a:t>Geothermal energy in the form of active </a:t>
            </a:r>
            <a:r>
              <a:rPr lang="en-US" sz="1800" b="1" dirty="0">
                <a:solidFill>
                  <a:srgbClr val="231F20"/>
                </a:solidFill>
                <a:effectLst/>
                <a:latin typeface="Bookman Old Style" panose="02050604050505020204" pitchFamily="18" charset="0"/>
                <a:ea typeface="Calibri" panose="020F0502020204030204" pitchFamily="34" charset="0"/>
              </a:rPr>
              <a:t>volcanic vents </a:t>
            </a:r>
            <a:r>
              <a:rPr lang="en-US" sz="1800" dirty="0">
                <a:solidFill>
                  <a:srgbClr val="231F20"/>
                </a:solidFill>
                <a:effectLst/>
                <a:latin typeface="Bookman Old Style" panose="02050604050505020204" pitchFamily="18" charset="0"/>
                <a:ea typeface="Calibri" panose="020F0502020204030204" pitchFamily="34" charset="0"/>
              </a:rPr>
              <a:t>occur in many parts of the world. There is molten rock or magma present in these volcanic vents at temperature ranging from 700 to l600°C. Magma chambers have got huge thermal energy compared to other geothermal resources. However, extracting thermal energy from volcanic vents is difficult.</a:t>
            </a:r>
            <a:endParaRPr lang="en-IN" sz="1800" dirty="0">
              <a:effectLst/>
              <a:latin typeface="Bookman Old Style" panose="02050604050505020204" pitchFamily="18" charset="0"/>
              <a:ea typeface="Calibri" panose="020F0502020204030204" pitchFamily="34" charset="0"/>
            </a:endParaRPr>
          </a:p>
          <a:p>
            <a:pPr marL="120015" marR="280035" indent="228600" algn="just">
              <a:lnSpc>
                <a:spcPct val="100000"/>
              </a:lnSpc>
              <a:spcAft>
                <a:spcPts val="0"/>
              </a:spcAft>
            </a:pPr>
            <a:r>
              <a:rPr lang="en-US" sz="1800" dirty="0">
                <a:solidFill>
                  <a:srgbClr val="231F20"/>
                </a:solidFill>
                <a:effectLst/>
                <a:latin typeface="Bookman Old Style" panose="02050604050505020204" pitchFamily="18" charset="0"/>
                <a:ea typeface="Calibri" panose="020F0502020204030204" pitchFamily="34" charset="0"/>
              </a:rPr>
              <a:t>Molten rock or </a:t>
            </a:r>
            <a:r>
              <a:rPr lang="en-US" sz="1800" b="1" dirty="0">
                <a:solidFill>
                  <a:srgbClr val="231F20"/>
                </a:solidFill>
                <a:effectLst/>
                <a:latin typeface="Bookman Old Style" panose="02050604050505020204" pitchFamily="18" charset="0"/>
                <a:ea typeface="Calibri" panose="020F0502020204030204" pitchFamily="34" charset="0"/>
              </a:rPr>
              <a:t>magma</a:t>
            </a:r>
            <a:r>
              <a:rPr lang="en-US" sz="1800" dirty="0">
                <a:solidFill>
                  <a:srgbClr val="231F20"/>
                </a:solidFill>
                <a:effectLst/>
                <a:latin typeface="Bookman Old Style" panose="02050604050505020204" pitchFamily="18" charset="0"/>
                <a:ea typeface="Calibri" panose="020F0502020204030204" pitchFamily="34" charset="0"/>
              </a:rPr>
              <a:t> may be present at shallow depths at certain places. The heat can be easily extracted at these places.</a:t>
            </a:r>
          </a:p>
          <a:p>
            <a:pPr marL="120015" marR="280035" indent="228600" algn="just"/>
            <a:r>
              <a:rPr lang="en-US" sz="1800" dirty="0">
                <a:solidFill>
                  <a:srgbClr val="231F20"/>
                </a:solidFill>
                <a:effectLst/>
                <a:latin typeface="Bookman Old Style" panose="02050604050505020204" pitchFamily="18" charset="0"/>
                <a:ea typeface="Calibri" panose="020F0502020204030204" pitchFamily="34" charset="0"/>
              </a:rPr>
              <a:t>There are certain regions where the heat of molten rock in the earth is pushed up through fault cracks near earth²s surface within 2–3 km, thereby creating </a:t>
            </a:r>
            <a:r>
              <a:rPr lang="en-US" sz="1800" b="1" dirty="0">
                <a:solidFill>
                  <a:srgbClr val="231F20"/>
                </a:solidFill>
                <a:effectLst/>
                <a:latin typeface="Bookman Old Style" panose="02050604050505020204" pitchFamily="18" charset="0"/>
                <a:ea typeface="Calibri" panose="020F0502020204030204" pitchFamily="34" charset="0"/>
              </a:rPr>
              <a:t>hot spots</a:t>
            </a:r>
            <a:r>
              <a:rPr lang="en-US" sz="1800" dirty="0">
                <a:solidFill>
                  <a:srgbClr val="231F20"/>
                </a:solidFill>
                <a:effectLst/>
                <a:latin typeface="Bookman Old Style" panose="02050604050505020204" pitchFamily="18" charset="0"/>
                <a:ea typeface="Calibri" panose="020F0502020204030204" pitchFamily="34" charset="0"/>
              </a:rPr>
              <a:t>. In case vents exist, hot water and steam are violently and periodically ejected from these vents. The water ejecting from a hot spring is heated by geothermal heat. </a:t>
            </a:r>
          </a:p>
          <a:p>
            <a:pPr marL="120015" marR="280035" indent="228600" algn="just"/>
            <a:r>
              <a:rPr lang="en-US" sz="1800" dirty="0">
                <a:solidFill>
                  <a:srgbClr val="231F20"/>
                </a:solidFill>
                <a:effectLst/>
                <a:latin typeface="Bookman Old Style" panose="02050604050505020204" pitchFamily="18" charset="0"/>
                <a:ea typeface="Calibri" panose="020F0502020204030204" pitchFamily="34" charset="0"/>
              </a:rPr>
              <a:t>When water percolates deeply enough into earth’s crust, it is heated as it comes in contact with hot rocks. The water in hot springs in non-volcanic areas is heated in this manner. When water gets mixed with mud and clay, it is called a mud hole and it produces boiling mud pond.</a:t>
            </a:r>
            <a:endParaRPr lang="en-IN" sz="1800" dirty="0">
              <a:effectLst/>
              <a:latin typeface="Bookman Old Style" panose="02050604050505020204" pitchFamily="18" charset="0"/>
              <a:ea typeface="Calibri" panose="020F0502020204030204" pitchFamily="34" charset="0"/>
            </a:endParaRPr>
          </a:p>
          <a:p>
            <a:pPr marL="120015" marR="280035" indent="228600" algn="just">
              <a:lnSpc>
                <a:spcPct val="100000"/>
              </a:lnSpc>
              <a:spcAft>
                <a:spcPts val="0"/>
              </a:spcAft>
            </a:pPr>
            <a:endParaRPr lang="en-IN" sz="1800" dirty="0">
              <a:effectLst/>
              <a:latin typeface="Bookman Old Style" panose="02050604050505020204" pitchFamily="18" charset="0"/>
              <a:ea typeface="Calibri" panose="020F0502020204030204" pitchFamily="34" charset="0"/>
            </a:endParaRPr>
          </a:p>
          <a:p>
            <a:endParaRPr lang="en-IN" dirty="0"/>
          </a:p>
        </p:txBody>
      </p:sp>
    </p:spTree>
    <p:extLst>
      <p:ext uri="{BB962C8B-B14F-4D97-AF65-F5344CB8AC3E}">
        <p14:creationId xmlns:p14="http://schemas.microsoft.com/office/powerpoint/2010/main" val="3550786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304</TotalTime>
  <Words>1552</Words>
  <Application>Microsoft Office PowerPoint</Application>
  <PresentationFormat>On-screen Show (4:3)</PresentationFormat>
  <Paragraphs>102</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Bookman Old Style</vt:lpstr>
      <vt:lpstr>Calibri</vt:lpstr>
      <vt:lpstr>Office Theme</vt:lpstr>
      <vt:lpstr>Geothermal  Energy </vt:lpstr>
      <vt:lpstr>Introduction</vt:lpstr>
      <vt:lpstr>Contd…</vt:lpstr>
      <vt:lpstr>PowerPoint Presentation</vt:lpstr>
      <vt:lpstr>Geothermal Resource</vt:lpstr>
      <vt:lpstr>Typical Geothermal Field</vt:lpstr>
      <vt:lpstr>Geothermal Resources</vt:lpstr>
      <vt:lpstr>Geothermal Resources</vt:lpstr>
      <vt:lpstr>Geothermal Resources</vt:lpstr>
      <vt:lpstr>Geothermal Resources</vt:lpstr>
      <vt:lpstr>Hydrothermal Resources</vt:lpstr>
      <vt:lpstr>PowerPoint Presentation</vt:lpstr>
      <vt:lpstr>Vapor Dominated Plant </vt:lpstr>
      <vt:lpstr>Vapor Dominated Plant</vt:lpstr>
      <vt:lpstr>Wet Steam or Liquid Dominated </vt:lpstr>
      <vt:lpstr> Double flash steam system in liquid dominated low temperature plant </vt:lpstr>
      <vt:lpstr>Binary Fluid Hydrothermal System</vt:lpstr>
      <vt:lpstr>Binary Fluid Hydrothermal System</vt:lpstr>
      <vt:lpstr>Wet Steam or Liquid Dominated </vt:lpstr>
      <vt:lpstr>Wet Steam or Liquid Dominated </vt:lpstr>
      <vt:lpstr>Hot Dry rock resource</vt:lpstr>
      <vt:lpstr>Hot Dry rock resource</vt:lpstr>
      <vt:lpstr>Interconnection of Geothermal Fossil Systems (Hybrid Systems)</vt:lpstr>
      <vt:lpstr>Geothermal Preheat Hybrid System</vt:lpstr>
      <vt:lpstr>Geothermal Preheat Hybrid System</vt:lpstr>
      <vt:lpstr>Fossil Superheat Hybrid System with two stage flash separator</vt:lpstr>
      <vt:lpstr>Fossil Superheat Hybrid System with two stage flash separator</vt:lpstr>
      <vt:lpstr>Applications</vt:lpstr>
      <vt:lpstr>Advantages</vt:lpstr>
      <vt:lpstr>Disadvantages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Geothermal Energy </dc:title>
  <dc:creator>MECH</dc:creator>
  <cp:lastModifiedBy>Admin</cp:lastModifiedBy>
  <cp:revision>120</cp:revision>
  <dcterms:created xsi:type="dcterms:W3CDTF">2006-08-16T00:00:00Z</dcterms:created>
  <dcterms:modified xsi:type="dcterms:W3CDTF">2022-09-09T03:25:43Z</dcterms:modified>
</cp:coreProperties>
</file>